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8" r:id="rId3"/>
    <p:sldId id="259" r:id="rId4"/>
    <p:sldId id="296" r:id="rId5"/>
    <p:sldId id="297" r:id="rId6"/>
    <p:sldId id="298" r:id="rId7"/>
    <p:sldId id="299" r:id="rId8"/>
    <p:sldId id="300" r:id="rId9"/>
    <p:sldId id="333" r:id="rId10"/>
    <p:sldId id="301" r:id="rId11"/>
    <p:sldId id="334" r:id="rId12"/>
    <p:sldId id="302" r:id="rId13"/>
    <p:sldId id="346" r:id="rId14"/>
    <p:sldId id="335" r:id="rId15"/>
    <p:sldId id="303" r:id="rId16"/>
    <p:sldId id="336" r:id="rId17"/>
    <p:sldId id="304" r:id="rId18"/>
    <p:sldId id="337" r:id="rId19"/>
    <p:sldId id="338" r:id="rId20"/>
    <p:sldId id="339" r:id="rId21"/>
    <p:sldId id="305" r:id="rId22"/>
    <p:sldId id="340" r:id="rId23"/>
    <p:sldId id="306" r:id="rId24"/>
    <p:sldId id="341" r:id="rId25"/>
    <p:sldId id="342" r:id="rId26"/>
    <p:sldId id="343" r:id="rId27"/>
    <p:sldId id="307" r:id="rId28"/>
    <p:sldId id="308" r:id="rId29"/>
    <p:sldId id="309" r:id="rId30"/>
    <p:sldId id="310" r:id="rId31"/>
    <p:sldId id="347" r:id="rId32"/>
    <p:sldId id="348" r:id="rId33"/>
    <p:sldId id="345" r:id="rId34"/>
    <p:sldId id="349" r:id="rId35"/>
    <p:sldId id="311" r:id="rId36"/>
    <p:sldId id="312" r:id="rId37"/>
    <p:sldId id="350" r:id="rId38"/>
    <p:sldId id="313" r:id="rId39"/>
    <p:sldId id="314" r:id="rId40"/>
    <p:sldId id="315" r:id="rId41"/>
    <p:sldId id="316" r:id="rId42"/>
    <p:sldId id="317" r:id="rId43"/>
    <p:sldId id="319" r:id="rId44"/>
    <p:sldId id="318" r:id="rId45"/>
    <p:sldId id="351" r:id="rId46"/>
    <p:sldId id="320" r:id="rId47"/>
    <p:sldId id="321" r:id="rId48"/>
    <p:sldId id="352" r:id="rId49"/>
    <p:sldId id="322" r:id="rId50"/>
    <p:sldId id="323" r:id="rId51"/>
    <p:sldId id="324" r:id="rId52"/>
    <p:sldId id="32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p:scale>
          <a:sx n="117" d="100"/>
          <a:sy n="117" d="100"/>
        </p:scale>
        <p:origin x="-10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6DB0283-D35C-4A4E-A004-CB8A7DB83019}" type="datetimeFigureOut">
              <a:rPr lang="en-US" smtClean="0"/>
              <a:pPr/>
              <a:t>8/19/2023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0A5AD425-89AB-4FAD-BD6F-F5414BBEBAC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AD425-89AB-4FAD-BD6F-F5414BBEBA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0A5AD425-89AB-4FAD-BD6F-F5414BBEBAC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6DB0283-D35C-4A4E-A004-CB8A7DB83019}" type="datetimeFigureOut">
              <a:rPr lang="en-US" smtClean="0"/>
              <a:pPr/>
              <a:t>8/19/2023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6DB0283-D35C-4A4E-A004-CB8A7DB83019}" type="datetimeFigureOut">
              <a:rPr lang="en-US" smtClean="0"/>
              <a:pPr/>
              <a:t>8/19/2023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A5AD425-89AB-4FAD-BD6F-F5414BBEBAC4}"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6DB0283-D35C-4A4E-A004-CB8A7DB83019}" type="datetimeFigureOut">
              <a:rPr lang="en-US" smtClean="0"/>
              <a:pPr/>
              <a:t>8/19/2023</a:t>
            </a:fld>
            <a:endParaRPr lang="en-US"/>
          </a:p>
        </p:txBody>
      </p:sp>
      <p:sp>
        <p:nvSpPr>
          <p:cNvPr id="10" name="Slide Number Placeholder 9"/>
          <p:cNvSpPr>
            <a:spLocks noGrp="1"/>
          </p:cNvSpPr>
          <p:nvPr>
            <p:ph type="sldNum" sz="quarter" idx="16"/>
          </p:nvPr>
        </p:nvSpPr>
        <p:spPr/>
        <p:txBody>
          <a:bodyPr rtlCol="0"/>
          <a:lstStyle/>
          <a:p>
            <a:fld id="{0A5AD425-89AB-4FAD-BD6F-F5414BBEBAC4}"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6DB0283-D35C-4A4E-A004-CB8A7DB83019}" type="datetimeFigureOut">
              <a:rPr lang="en-US" smtClean="0"/>
              <a:pPr/>
              <a:t>8/19/2023</a:t>
            </a:fld>
            <a:endParaRPr lang="en-US"/>
          </a:p>
        </p:txBody>
      </p:sp>
      <p:sp>
        <p:nvSpPr>
          <p:cNvPr id="12" name="Slide Number Placeholder 11"/>
          <p:cNvSpPr>
            <a:spLocks noGrp="1"/>
          </p:cNvSpPr>
          <p:nvPr>
            <p:ph type="sldNum" sz="quarter" idx="16"/>
          </p:nvPr>
        </p:nvSpPr>
        <p:spPr/>
        <p:txBody>
          <a:bodyPr rtlCol="0"/>
          <a:lstStyle/>
          <a:p>
            <a:fld id="{0A5AD425-89AB-4FAD-BD6F-F5414BBEBAC4}"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6DB0283-D35C-4A4E-A004-CB8A7DB83019}" type="datetimeFigureOut">
              <a:rPr lang="en-US" smtClean="0"/>
              <a:pPr/>
              <a:t>8/19/2023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DB0283-D35C-4A4E-A004-CB8A7DB83019}" type="datetimeFigureOut">
              <a:rPr lang="en-US" smtClean="0"/>
              <a:pPr/>
              <a:t>8/19/2023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0A5AD425-89AB-4FAD-BD6F-F5414BBEBA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6DB0283-D35C-4A4E-A004-CB8A7DB83019}" type="datetimeFigureOut">
              <a:rPr lang="en-US" smtClean="0"/>
              <a:pPr/>
              <a:t>8/19/2023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A5AD425-89AB-4FAD-BD6F-F5414BBEBAC4}"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6DB0283-D35C-4A4E-A004-CB8A7DB83019}" type="datetimeFigureOut">
              <a:rPr lang="en-US" smtClean="0"/>
              <a:pPr/>
              <a:t>8/19/2023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0A5AD425-89AB-4FAD-BD6F-F5414BBEBAC4}"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6DB0283-D35C-4A4E-A004-CB8A7DB83019}" type="datetimeFigureOut">
              <a:rPr lang="en-US" smtClean="0"/>
              <a:pPr/>
              <a:t>8/19/2023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A5AD425-89AB-4FAD-BD6F-F5414BBEBA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jp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g"/><Relationship Id="rId1" Type="http://schemas.openxmlformats.org/officeDocument/2006/relationships/slideLayout" Target="../slideLayouts/slideLayout2.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2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2.xml"/><Relationship Id="rId5" Type="http://schemas.openxmlformats.org/officeDocument/2006/relationships/image" Target="../media/image51.jpg"/><Relationship Id="rId4" Type="http://schemas.openxmlformats.org/officeDocument/2006/relationships/image" Target="../media/image50.jpg"/></Relationships>
</file>

<file path=ppt/slides/_rels/slide2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 Id="rId5" Type="http://schemas.openxmlformats.org/officeDocument/2006/relationships/image" Target="../media/image55.jpg"/><Relationship Id="rId4" Type="http://schemas.openxmlformats.org/officeDocument/2006/relationships/image" Target="../media/image5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jpg"/><Relationship Id="rId2" Type="http://schemas.openxmlformats.org/officeDocument/2006/relationships/image" Target="../media/image56.jpg"/><Relationship Id="rId1" Type="http://schemas.openxmlformats.org/officeDocument/2006/relationships/slideLayout" Target="../slideLayouts/slideLayout2.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eg"/><Relationship Id="rId1" Type="http://schemas.openxmlformats.org/officeDocument/2006/relationships/slideLayout" Target="../slideLayouts/slideLayout4.xml"/><Relationship Id="rId4" Type="http://schemas.openxmlformats.org/officeDocument/2006/relationships/image" Target="../media/image6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g"/><Relationship Id="rId4" Type="http://schemas.openxmlformats.org/officeDocument/2006/relationships/image" Target="../media/image6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 Id="rId5" Type="http://schemas.openxmlformats.org/officeDocument/2006/relationships/image" Target="../media/image72.jpg"/><Relationship Id="rId4" Type="http://schemas.openxmlformats.org/officeDocument/2006/relationships/image" Target="../media/image71.jpeg"/></Relationships>
</file>

<file path=ppt/slides/_rels/slide4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75.jpg"/></Relationships>
</file>

<file path=ppt/slides/_rels/slide44.xml.rels><?xml version="1.0" encoding="UTF-8" standalone="yes"?>
<Relationships xmlns="http://schemas.openxmlformats.org/package/2006/relationships"><Relationship Id="rId3" Type="http://schemas.openxmlformats.org/officeDocument/2006/relationships/image" Target="../media/image77.jpg"/><Relationship Id="rId7" Type="http://schemas.openxmlformats.org/officeDocument/2006/relationships/image" Target="../media/image81.jpeg"/><Relationship Id="rId2" Type="http://schemas.openxmlformats.org/officeDocument/2006/relationships/image" Target="../media/image76.jp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g"/></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g"/><Relationship Id="rId1" Type="http://schemas.openxmlformats.org/officeDocument/2006/relationships/slideLayout" Target="../slideLayouts/slideLayout4.xml"/><Relationship Id="rId5" Type="http://schemas.openxmlformats.org/officeDocument/2006/relationships/image" Target="../media/image87.jpeg"/><Relationship Id="rId4" Type="http://schemas.openxmlformats.org/officeDocument/2006/relationships/image" Target="../media/image86.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g"/><Relationship Id="rId1" Type="http://schemas.openxmlformats.org/officeDocument/2006/relationships/slideLayout" Target="../slideLayouts/slideLayout2.xml"/><Relationship Id="rId4" Type="http://schemas.openxmlformats.org/officeDocument/2006/relationships/image" Target="../media/image9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3000372"/>
            <a:ext cx="9144000" cy="2714644"/>
          </a:xfrm>
        </p:spPr>
        <p:txBody>
          <a:bodyPr>
            <a:normAutofit/>
          </a:bodyPr>
          <a:lstStyle/>
          <a:p>
            <a:pPr algn="ctr"/>
            <a:r>
              <a:rPr lang="en-US" sz="2800" dirty="0" err="1"/>
              <a:t>Precancers</a:t>
            </a:r>
            <a:r>
              <a:rPr lang="en-US" sz="2800" dirty="0"/>
              <a:t>, Malignant tumors, </a:t>
            </a:r>
            <a:r>
              <a:rPr lang="en-US" sz="2800" dirty="0" err="1"/>
              <a:t>pseudoepithelioma</a:t>
            </a:r>
            <a:r>
              <a:rPr lang="en-US" sz="2800" dirty="0"/>
              <a:t> hyperplasia, </a:t>
            </a:r>
            <a:r>
              <a:rPr lang="en-US" sz="2800" dirty="0" err="1"/>
              <a:t>paraneoplastic</a:t>
            </a:r>
            <a:r>
              <a:rPr lang="en-US" sz="2800" dirty="0"/>
              <a:t> </a:t>
            </a:r>
            <a:r>
              <a:rPr lang="en-US" sz="2800" dirty="0" err="1"/>
              <a:t>dermatoses</a:t>
            </a:r>
            <a:r>
              <a:rPr lang="en-US" sz="2800" dirty="0"/>
              <a:t> Cutaneous lymphomas and </a:t>
            </a:r>
            <a:r>
              <a:rPr lang="en-US" sz="2800" dirty="0" err="1"/>
              <a:t>leukemias</a:t>
            </a:r>
            <a:r>
              <a:rPr lang="en-US" sz="2800" dirty="0"/>
              <a:t> (</a:t>
            </a:r>
            <a:r>
              <a:rPr lang="en-US" sz="2800" dirty="0" err="1"/>
              <a:t>hematoderma</a:t>
            </a:r>
            <a:r>
              <a:rPr lang="sr-Cyrl-RS" sz="2800" dirty="0" smtClean="0"/>
              <a:t>)</a:t>
            </a:r>
            <a:r>
              <a:rPr lang="en-US" sz="2800" dirty="0" smtClean="0"/>
              <a:t/>
            </a:r>
            <a:br>
              <a:rPr lang="en-US" sz="2800" dirty="0" smtClean="0"/>
            </a:br>
            <a:endParaRPr lang="en-US" sz="2800" b="1" dirty="0">
              <a:latin typeface="Times New Roman" pitchFamily="18" charset="0"/>
              <a:cs typeface="Times New Roman" pitchFamily="18" charset="0"/>
            </a:endParaRPr>
          </a:p>
        </p:txBody>
      </p:sp>
      <p:sp>
        <p:nvSpPr>
          <p:cNvPr id="7" name="Subtitle 6"/>
          <p:cNvSpPr>
            <a:spLocks noGrp="1"/>
          </p:cNvSpPr>
          <p:nvPr>
            <p:ph type="subTitle" idx="1"/>
          </p:nvPr>
        </p:nvSpPr>
        <p:spPr>
          <a:xfrm>
            <a:off x="2362200" y="6286520"/>
            <a:ext cx="6705600" cy="449316"/>
          </a:xfrm>
        </p:spPr>
        <p:txBody>
          <a:bodyPr>
            <a:normAutofit lnSpcReduction="10000"/>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Cornu cutaneum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21055" y="1448942"/>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150" name="Picture 6" descr="Image result for cornu cutane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564904"/>
            <a:ext cx="2466975" cy="18478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19444"/>
          <a:stretch/>
        </p:blipFill>
        <p:spPr>
          <a:xfrm>
            <a:off x="6622307" y="2564904"/>
            <a:ext cx="2088232" cy="178117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6835" y="2402979"/>
            <a:ext cx="2105025" cy="2171700"/>
          </a:xfrm>
          <a:prstGeom prst="rect">
            <a:avLst/>
          </a:prstGeom>
        </p:spPr>
      </p:pic>
    </p:spTree>
    <p:extLst>
      <p:ext uri="{BB962C8B-B14F-4D97-AF65-F5344CB8AC3E}">
        <p14:creationId xmlns:p14="http://schemas.microsoft.com/office/powerpoint/2010/main" val="2910124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Leukoplakia</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400" dirty="0"/>
              <a:t>A whitish zone on the mucosa or </a:t>
            </a:r>
            <a:r>
              <a:rPr lang="en-US" sz="2400" dirty="0" err="1"/>
              <a:t>semimucosa</a:t>
            </a:r>
            <a:r>
              <a:rPr lang="en-US" sz="2400" dirty="0"/>
              <a:t> in smokers, people with carious teeth or inappropriate dentures </a:t>
            </a:r>
            <a:endParaRPr lang="sr-Latn-RS" sz="2400" dirty="0" smtClean="0"/>
          </a:p>
          <a:p>
            <a:r>
              <a:rPr lang="en-US" sz="2400" dirty="0" smtClean="0"/>
              <a:t>A </a:t>
            </a:r>
            <a:r>
              <a:rPr lang="en-US" sz="2400" dirty="0"/>
              <a:t>whitish plaque on the mucosa that cannot be removed </a:t>
            </a:r>
            <a:endParaRPr lang="sr-Latn-RS" sz="2400" dirty="0" smtClean="0"/>
          </a:p>
          <a:p>
            <a:r>
              <a:rPr lang="en-US" sz="2400" dirty="0" smtClean="0"/>
              <a:t>On </a:t>
            </a:r>
            <a:r>
              <a:rPr lang="en-US" sz="2400" dirty="0"/>
              <a:t>the lips, more often the lower, </a:t>
            </a:r>
            <a:r>
              <a:rPr lang="en-US" sz="2400" dirty="0" err="1"/>
              <a:t>buccal</a:t>
            </a:r>
            <a:r>
              <a:rPr lang="en-US" sz="2400" dirty="0"/>
              <a:t>, whitish grayish zones, shiny, adherent plaques. </a:t>
            </a:r>
            <a:endParaRPr lang="sr-Latn-RS" sz="2400" dirty="0" smtClean="0"/>
          </a:p>
          <a:p>
            <a:r>
              <a:rPr lang="en-US" sz="2400" dirty="0" err="1" smtClean="0"/>
              <a:t>Spinocellular</a:t>
            </a:r>
            <a:r>
              <a:rPr lang="en-US" sz="2400" dirty="0" smtClean="0"/>
              <a:t> </a:t>
            </a:r>
            <a:r>
              <a:rPr lang="en-US" sz="2400" dirty="0" err="1"/>
              <a:t>epithelioma</a:t>
            </a:r>
            <a:r>
              <a:rPr lang="en-US" sz="2400" dirty="0"/>
              <a:t> occurs in 2-4% Infiltration, vegetation, ulceration </a:t>
            </a:r>
            <a:endParaRPr lang="sr-Latn-RS" sz="2400" dirty="0" smtClean="0"/>
          </a:p>
          <a:p>
            <a:r>
              <a:rPr lang="en-US" sz="2400" dirty="0" smtClean="0"/>
              <a:t>Differential </a:t>
            </a:r>
            <a:r>
              <a:rPr lang="en-US" sz="2400" dirty="0"/>
              <a:t>diagnosis: Lichen </a:t>
            </a:r>
            <a:r>
              <a:rPr lang="en-US" sz="2400" dirty="0" err="1"/>
              <a:t>planus</a:t>
            </a:r>
            <a:r>
              <a:rPr lang="en-US" sz="2400" dirty="0"/>
              <a:t> mucosae </a:t>
            </a:r>
            <a:r>
              <a:rPr lang="en-US" sz="2400" dirty="0" err="1"/>
              <a:t>oris</a:t>
            </a:r>
            <a:r>
              <a:rPr lang="en-US" sz="2400" dirty="0"/>
              <a:t> (reticular </a:t>
            </a:r>
            <a:r>
              <a:rPr lang="en-US" sz="2400" dirty="0" err="1"/>
              <a:t>leukokeratosis</a:t>
            </a:r>
            <a:r>
              <a:rPr lang="en-US" sz="2400" dirty="0"/>
              <a:t>), secondary syphilis, candidiasis </a:t>
            </a:r>
            <a:endParaRPr lang="sr-Latn-RS" sz="2400" dirty="0" smtClean="0"/>
          </a:p>
          <a:p>
            <a:r>
              <a:rPr lang="en-US" sz="2400" dirty="0" smtClean="0"/>
              <a:t>Therapy</a:t>
            </a:r>
            <a:r>
              <a:rPr lang="en-US" sz="2400" dirty="0"/>
              <a:t>: </a:t>
            </a:r>
            <a:r>
              <a:rPr lang="en-US" sz="2400" dirty="0" err="1"/>
              <a:t>cryotherapy</a:t>
            </a:r>
            <a:r>
              <a:rPr lang="en-US" sz="2400" dirty="0"/>
              <a:t>, laser therapy, 5-fluoro uracil, surgical excision (if malignant alteration is suspected)</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2481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Leukoplakia</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814231" y="7001261"/>
            <a:ext cx="3878478" cy="2456491"/>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7170" name="Picture 2" descr="Image result for leukoplakij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813" y="2104633"/>
            <a:ext cx="2927648" cy="219573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leukoplakij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094963"/>
            <a:ext cx="3744416" cy="22057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949" y="4509120"/>
            <a:ext cx="2703512" cy="2027634"/>
          </a:xfrm>
          <a:prstGeom prst="rect">
            <a:avLst/>
          </a:prstGeom>
        </p:spPr>
      </p:pic>
      <p:pic>
        <p:nvPicPr>
          <p:cNvPr id="11" name="Picture 10" descr="Related image"/>
          <p:cNvPicPr/>
          <p:nvPr/>
        </p:nvPicPr>
        <p:blipFill>
          <a:blip r:embed="rId5">
            <a:extLst>
              <a:ext uri="{28A0092B-C50C-407E-A947-70E740481C1C}">
                <a14:useLocalDpi xmlns:a14="http://schemas.microsoft.com/office/drawing/2010/main" val="0"/>
              </a:ext>
            </a:extLst>
          </a:blip>
          <a:srcRect/>
          <a:stretch>
            <a:fillRect/>
          </a:stretch>
        </p:blipFill>
        <p:spPr bwMode="auto">
          <a:xfrm>
            <a:off x="3923928" y="4570437"/>
            <a:ext cx="2857500" cy="1905000"/>
          </a:xfrm>
          <a:prstGeom prst="rect">
            <a:avLst/>
          </a:prstGeom>
          <a:noFill/>
          <a:ln>
            <a:noFill/>
          </a:ln>
        </p:spPr>
      </p:pic>
    </p:spTree>
    <p:extLst>
      <p:ext uri="{BB962C8B-B14F-4D97-AF65-F5344CB8AC3E}">
        <p14:creationId xmlns:p14="http://schemas.microsoft.com/office/powerpoint/2010/main" val="34663659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t>MALIGNANT TUMORS</a:t>
            </a:r>
            <a:endParaRPr lang="en-US" sz="36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573676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basocellulare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107504" y="1600200"/>
            <a:ext cx="8893652" cy="5114948"/>
          </a:xfrm>
        </p:spPr>
        <p:txBody>
          <a:bodyPr>
            <a:normAutofit/>
          </a:bodyPr>
          <a:lstStyle/>
          <a:p>
            <a:r>
              <a:rPr lang="en-US" sz="2600" dirty="0"/>
              <a:t>The most common malignant tumor in Caucasians </a:t>
            </a:r>
            <a:endParaRPr lang="sr-Latn-RS" sz="2600" dirty="0" smtClean="0"/>
          </a:p>
          <a:p>
            <a:r>
              <a:rPr lang="en-US" sz="2600" dirty="0" err="1" smtClean="0"/>
              <a:t>Photoexposed</a:t>
            </a:r>
            <a:r>
              <a:rPr lang="en-US" sz="2600" dirty="0" smtClean="0"/>
              <a:t> </a:t>
            </a:r>
            <a:r>
              <a:rPr lang="en-US" sz="2600" dirty="0"/>
              <a:t>parts, face and torso </a:t>
            </a:r>
            <a:endParaRPr lang="sr-Latn-RS" sz="2600" dirty="0" smtClean="0"/>
          </a:p>
          <a:p>
            <a:r>
              <a:rPr lang="en-US" sz="2600" dirty="0" smtClean="0"/>
              <a:t>Seniors </a:t>
            </a:r>
            <a:r>
              <a:rPr lang="sr-Latn-RS" sz="2600" dirty="0"/>
              <a:t>(eldry people</a:t>
            </a:r>
            <a:r>
              <a:rPr lang="sr-Latn-RS" sz="2600" dirty="0" smtClean="0"/>
              <a:t>)</a:t>
            </a:r>
          </a:p>
          <a:p>
            <a:r>
              <a:rPr lang="en-US" sz="2600" dirty="0" smtClean="0"/>
              <a:t>Clinical </a:t>
            </a:r>
            <a:r>
              <a:rPr lang="en-US" sz="2600" dirty="0"/>
              <a:t>types: nodular type, </a:t>
            </a:r>
            <a:r>
              <a:rPr lang="en-US" sz="2600" dirty="0" err="1"/>
              <a:t>Ulcus</a:t>
            </a:r>
            <a:r>
              <a:rPr lang="en-US" sz="2600" dirty="0"/>
              <a:t> </a:t>
            </a:r>
            <a:r>
              <a:rPr lang="en-US" sz="2600" dirty="0" err="1"/>
              <a:t>rodens</a:t>
            </a:r>
            <a:r>
              <a:rPr lang="en-US" sz="2600" dirty="0"/>
              <a:t>, </a:t>
            </a:r>
            <a:r>
              <a:rPr lang="en-US" sz="2600" dirty="0" err="1"/>
              <a:t>Epithelioma</a:t>
            </a:r>
            <a:r>
              <a:rPr lang="en-US" sz="2600" dirty="0"/>
              <a:t> </a:t>
            </a:r>
            <a:r>
              <a:rPr lang="en-US" sz="2600" dirty="0" err="1"/>
              <a:t>basocellulare</a:t>
            </a:r>
            <a:r>
              <a:rPr lang="en-US" sz="2600" dirty="0"/>
              <a:t> </a:t>
            </a:r>
            <a:r>
              <a:rPr lang="en-US" sz="2600" dirty="0" err="1"/>
              <a:t>planum</a:t>
            </a:r>
            <a:r>
              <a:rPr lang="en-US" sz="2600" dirty="0"/>
              <a:t> </a:t>
            </a:r>
            <a:r>
              <a:rPr lang="en-US" sz="2600" dirty="0" err="1"/>
              <a:t>cicatrisans</a:t>
            </a:r>
            <a:r>
              <a:rPr lang="en-US" sz="2600" dirty="0"/>
              <a:t>, EB </a:t>
            </a:r>
            <a:r>
              <a:rPr lang="en-US" sz="2600" dirty="0" err="1"/>
              <a:t>superficiale</a:t>
            </a:r>
            <a:r>
              <a:rPr lang="en-US" sz="2600" dirty="0"/>
              <a:t>, EB </a:t>
            </a:r>
            <a:r>
              <a:rPr lang="en-US" sz="2600" dirty="0" err="1"/>
              <a:t>vegetans</a:t>
            </a:r>
            <a:r>
              <a:rPr lang="en-US" sz="2600" dirty="0"/>
              <a:t>, </a:t>
            </a:r>
            <a:r>
              <a:rPr lang="en-US" sz="2600" dirty="0" err="1"/>
              <a:t>morpheiform</a:t>
            </a:r>
            <a:r>
              <a:rPr lang="en-US" sz="2600" dirty="0"/>
              <a:t> EB, pigmented EB </a:t>
            </a:r>
            <a:endParaRPr lang="sr-Latn-RS" sz="2600" dirty="0" smtClean="0"/>
          </a:p>
          <a:p>
            <a:r>
              <a:rPr lang="en-US" sz="2600" dirty="0" smtClean="0"/>
              <a:t>Slow </a:t>
            </a:r>
            <a:r>
              <a:rPr lang="en-US" sz="2600" dirty="0"/>
              <a:t>growth, rarely metastasizes, rarely locally invasive (on the skull it can affect deep tissues, </a:t>
            </a:r>
            <a:r>
              <a:rPr lang="en-US" sz="2600" dirty="0" err="1"/>
              <a:t>superinfection</a:t>
            </a:r>
            <a:r>
              <a:rPr lang="en-US" sz="2600" dirty="0"/>
              <a:t>, bleeding from infiltrated blood vessels) </a:t>
            </a:r>
            <a:endParaRPr lang="sr-Latn-RS" sz="2600" dirty="0" smtClean="0"/>
          </a:p>
          <a:p>
            <a:r>
              <a:rPr lang="en-US" sz="2600" dirty="0" smtClean="0"/>
              <a:t>Therapy</a:t>
            </a:r>
            <a:r>
              <a:rPr lang="en-US" sz="2600" dirty="0"/>
              <a:t>: surgical excision, radiotherapy, curettage, </a:t>
            </a:r>
            <a:r>
              <a:rPr lang="en-US" sz="2600" dirty="0" err="1"/>
              <a:t>electrodestruction</a:t>
            </a:r>
            <a:endParaRPr lang="en-US" sz="2600" dirty="0"/>
          </a:p>
          <a:p>
            <a:endParaRPr lang="sr-Latn-RS" sz="2600" dirty="0" smtClean="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5451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basocellulare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p:nvPr/>
        </p:nvPicPr>
        <p:blipFill>
          <a:blip r:embed="rId2"/>
          <a:stretch>
            <a:fillRect/>
          </a:stretch>
        </p:blipFill>
        <p:spPr>
          <a:xfrm>
            <a:off x="612648" y="1916832"/>
            <a:ext cx="2432050" cy="1823720"/>
          </a:xfrm>
          <a:prstGeom prst="rect">
            <a:avLst/>
          </a:prstGeom>
        </p:spPr>
      </p:pic>
      <p:pic>
        <p:nvPicPr>
          <p:cNvPr id="5" name="Picture 4"/>
          <p:cNvPicPr/>
          <p:nvPr/>
        </p:nvPicPr>
        <p:blipFill>
          <a:blip r:embed="rId3"/>
          <a:stretch>
            <a:fillRect/>
          </a:stretch>
        </p:blipFill>
        <p:spPr>
          <a:xfrm>
            <a:off x="3465068" y="1925629"/>
            <a:ext cx="2448560" cy="1836420"/>
          </a:xfrm>
          <a:prstGeom prst="rect">
            <a:avLst/>
          </a:prstGeom>
        </p:spPr>
      </p:pic>
      <p:pic>
        <p:nvPicPr>
          <p:cNvPr id="6" name="Picture 5"/>
          <p:cNvPicPr/>
          <p:nvPr/>
        </p:nvPicPr>
        <p:blipFill>
          <a:blip r:embed="rId4"/>
          <a:stretch>
            <a:fillRect/>
          </a:stretch>
        </p:blipFill>
        <p:spPr>
          <a:xfrm>
            <a:off x="612648" y="4306372"/>
            <a:ext cx="2548255" cy="19113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2249" y="4319436"/>
            <a:ext cx="2381250" cy="1838325"/>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65267" y="1887084"/>
            <a:ext cx="2466975" cy="184785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22665" y="4228584"/>
            <a:ext cx="2219325" cy="2066925"/>
          </a:xfrm>
          <a:prstGeom prst="rect">
            <a:avLst/>
          </a:prstGeom>
        </p:spPr>
      </p:pic>
    </p:spTree>
    <p:extLst>
      <p:ext uri="{BB962C8B-B14F-4D97-AF65-F5344CB8AC3E}">
        <p14:creationId xmlns:p14="http://schemas.microsoft.com/office/powerpoint/2010/main" val="2708395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basocellulare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946424"/>
            <a:ext cx="2676525" cy="170497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850" y="1946424"/>
            <a:ext cx="2448272" cy="183064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2848" y="4171490"/>
            <a:ext cx="2200275" cy="207645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1933" y="4082081"/>
            <a:ext cx="2959758" cy="2204864"/>
          </a:xfrm>
          <a:prstGeom prst="rect">
            <a:avLst/>
          </a:prstGeom>
        </p:spPr>
      </p:pic>
    </p:spTree>
    <p:extLst>
      <p:ext uri="{BB962C8B-B14F-4D97-AF65-F5344CB8AC3E}">
        <p14:creationId xmlns:p14="http://schemas.microsoft.com/office/powerpoint/2010/main" val="2019922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spinocellulare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5744" y="2240517"/>
            <a:ext cx="2609850" cy="17526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633434"/>
            <a:ext cx="2664295" cy="187598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040" y="4725144"/>
            <a:ext cx="2466975" cy="1847850"/>
          </a:xfrm>
          <a:prstGeom prst="rect">
            <a:avLst/>
          </a:prstGeom>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r="39012"/>
          <a:stretch/>
        </p:blipFill>
        <p:spPr>
          <a:xfrm>
            <a:off x="5220072" y="1988840"/>
            <a:ext cx="1823046" cy="2239014"/>
          </a:xfrm>
          <a:prstGeom prst="rect">
            <a:avLst/>
          </a:prstGeom>
        </p:spPr>
      </p:pic>
    </p:spTree>
    <p:extLst>
      <p:ext uri="{BB962C8B-B14F-4D97-AF65-F5344CB8AC3E}">
        <p14:creationId xmlns:p14="http://schemas.microsoft.com/office/powerpoint/2010/main" val="3063220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spinocellulare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p:nvPr/>
        </p:nvPicPr>
        <p:blipFill>
          <a:blip r:embed="rId2"/>
          <a:stretch>
            <a:fillRect/>
          </a:stretch>
        </p:blipFill>
        <p:spPr>
          <a:xfrm>
            <a:off x="251520" y="2492896"/>
            <a:ext cx="2818765" cy="211391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2873261"/>
            <a:ext cx="2638425" cy="1733550"/>
          </a:xfrm>
          <a:prstGeom prst="rect">
            <a:avLst/>
          </a:prstGeom>
        </p:spPr>
      </p:pic>
      <p:pic>
        <p:nvPicPr>
          <p:cNvPr id="6" name="Picture 6"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0893" y="2334360"/>
            <a:ext cx="2413826" cy="2430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7575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spinocellulare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lnSpcReduction="10000"/>
          </a:bodyPr>
          <a:lstStyle/>
          <a:p>
            <a:r>
              <a:rPr lang="en-US" sz="2800" dirty="0"/>
              <a:t>Keratinocyte </a:t>
            </a:r>
            <a:r>
              <a:rPr lang="en-US" sz="2800" dirty="0" err="1" smtClean="0"/>
              <a:t>neoplasia</a:t>
            </a:r>
            <a:endParaRPr lang="sr-Latn-RS" sz="2800" dirty="0" smtClean="0"/>
          </a:p>
          <a:p>
            <a:r>
              <a:rPr lang="en-US" sz="2800" dirty="0" smtClean="0"/>
              <a:t>Rarer </a:t>
            </a:r>
            <a:r>
              <a:rPr lang="en-US" sz="2800" dirty="0"/>
              <a:t>than BCC </a:t>
            </a:r>
            <a:endParaRPr lang="sr-Latn-RS" sz="2800" dirty="0" smtClean="0"/>
          </a:p>
          <a:p>
            <a:r>
              <a:rPr lang="en-US" sz="2800" dirty="0" smtClean="0"/>
              <a:t>UV </a:t>
            </a:r>
            <a:r>
              <a:rPr lang="en-US" sz="2800" dirty="0"/>
              <a:t>radiation, tars, mineral oils, in the area of ​​the lips and tongue, smoking, chronic irritation, inflammation, perennial wounds, burn scars It occurs on the basis of solar keratosis, leukoplakia, Mb Bowen, but also de novo </a:t>
            </a:r>
            <a:endParaRPr lang="sr-Latn-RS" sz="2800" dirty="0" smtClean="0"/>
          </a:p>
          <a:p>
            <a:r>
              <a:rPr lang="en-US" sz="2800" dirty="0" err="1" smtClean="0"/>
              <a:t>Photoexposed</a:t>
            </a:r>
            <a:r>
              <a:rPr lang="en-US" sz="2800" dirty="0" smtClean="0"/>
              <a:t> </a:t>
            </a:r>
            <a:r>
              <a:rPr lang="en-US" sz="2800" dirty="0"/>
              <a:t>parts </a:t>
            </a:r>
            <a:endParaRPr lang="sr-Latn-RS" sz="2800" dirty="0" smtClean="0"/>
          </a:p>
          <a:p>
            <a:r>
              <a:rPr lang="en-US" sz="2800" dirty="0" smtClean="0"/>
              <a:t>Rapidly </a:t>
            </a:r>
            <a:r>
              <a:rPr lang="en-US" sz="2800" dirty="0"/>
              <a:t>growing, firm, </a:t>
            </a:r>
            <a:r>
              <a:rPr lang="en-US" sz="2800" dirty="0" err="1"/>
              <a:t>exulcerating</a:t>
            </a:r>
            <a:r>
              <a:rPr lang="en-US" sz="2800" dirty="0"/>
              <a:t> nodule, ulceration with an infiltrated base and surrounding area and a raised border </a:t>
            </a:r>
            <a:endParaRPr lang="sr-Latn-RS" sz="2800" dirty="0"/>
          </a:p>
          <a:p>
            <a:r>
              <a:rPr lang="en-US" sz="2800" dirty="0" smtClean="0"/>
              <a:t>Local </a:t>
            </a:r>
            <a:r>
              <a:rPr lang="en-US" sz="2800" dirty="0"/>
              <a:t>metastases in the lymphatic glands</a:t>
            </a: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1316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Precancerous</a:t>
            </a:r>
            <a:r>
              <a:rPr lang="sr-Latn-RS" sz="3200" dirty="0" smtClean="0"/>
              <a:t> dermatoses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There is a potential for the development of malignant </a:t>
            </a:r>
            <a:r>
              <a:rPr lang="en-US" sz="2800" dirty="0" err="1"/>
              <a:t>neoplasia</a:t>
            </a:r>
            <a:r>
              <a:rPr lang="en-US" sz="2800" dirty="0"/>
              <a:t>, and in HP analysis there is already </a:t>
            </a:r>
            <a:r>
              <a:rPr lang="en-US" sz="2800" dirty="0" err="1"/>
              <a:t>atypia</a:t>
            </a:r>
            <a:r>
              <a:rPr lang="en-US" sz="2800" dirty="0"/>
              <a:t> </a:t>
            </a:r>
            <a:endParaRPr lang="sr-Latn-RS" sz="2800" smtClean="0"/>
          </a:p>
          <a:p>
            <a:r>
              <a:rPr lang="en-US" sz="2800" smtClean="0"/>
              <a:t>Numerous </a:t>
            </a:r>
            <a:r>
              <a:rPr lang="en-US" sz="2800" dirty="0" err="1"/>
              <a:t>dermatoses</a:t>
            </a:r>
            <a:r>
              <a:rPr lang="en-US" sz="2800" dirty="0"/>
              <a:t> which after many years of evolution can change malignantly (Lupus vulgaris, Lichen </a:t>
            </a:r>
            <a:r>
              <a:rPr lang="en-US" sz="2800" dirty="0" err="1"/>
              <a:t>erosivus</a:t>
            </a:r>
            <a:r>
              <a:rPr lang="en-US" sz="2800" dirty="0"/>
              <a:t> mucosae...) are not precancerous because there is no cellular </a:t>
            </a:r>
            <a:r>
              <a:rPr lang="en-US" sz="2800" dirty="0" err="1"/>
              <a:t>atypia</a:t>
            </a:r>
            <a:endParaRPr lang="sr-Latn-RS" sz="2800" dirty="0" smtClean="0"/>
          </a:p>
          <a:p>
            <a:r>
              <a:rPr lang="en-US" sz="2800" dirty="0" smtClean="0"/>
              <a:t>A </a:t>
            </a:r>
            <a:r>
              <a:rPr lang="en-US" sz="2800" dirty="0"/>
              <a:t>precancerous condition is a condition, tumor or lesion involving abnormal cells which are associated with an increased risk of developing into cancer.</a:t>
            </a:r>
            <a:endParaRPr lang="sr-Cyrl-RS" sz="2800" dirty="0" smtClean="0">
              <a:solidFill>
                <a:schemeClr val="tx2">
                  <a:lumMod val="75000"/>
                </a:schemeClr>
              </a:solidFill>
              <a:cs typeface="Arial" panose="020B0604020202020204" pitchFamily="34" charset="0"/>
            </a:endParaRP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02140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Epithelioma spinocellulare</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err="1"/>
              <a:t>Mucocutaneous</a:t>
            </a:r>
            <a:r>
              <a:rPr lang="en-US" sz="2800" dirty="0"/>
              <a:t> transitions (lips, </a:t>
            </a:r>
            <a:r>
              <a:rPr lang="en-US" sz="2800" dirty="0" err="1"/>
              <a:t>anogenital</a:t>
            </a:r>
            <a:r>
              <a:rPr lang="en-US" sz="2800" dirty="0"/>
              <a:t> region), where metastases are more common </a:t>
            </a:r>
            <a:endParaRPr lang="sr-Latn-RS" sz="2800" dirty="0" smtClean="0"/>
          </a:p>
          <a:p>
            <a:r>
              <a:rPr lang="en-US" sz="2800" dirty="0" smtClean="0"/>
              <a:t>It </a:t>
            </a:r>
            <a:r>
              <a:rPr lang="en-US" sz="2800" dirty="0"/>
              <a:t>metastasizes both </a:t>
            </a:r>
            <a:r>
              <a:rPr lang="en-US" sz="2800" dirty="0" err="1"/>
              <a:t>lymphogenously</a:t>
            </a:r>
            <a:r>
              <a:rPr lang="en-US" sz="2800" dirty="0"/>
              <a:t> and </a:t>
            </a:r>
            <a:r>
              <a:rPr lang="en-US" sz="2800" dirty="0" err="1" smtClean="0"/>
              <a:t>hematogenously</a:t>
            </a:r>
            <a:endParaRPr lang="sr-Latn-RS" sz="2800" dirty="0" smtClean="0"/>
          </a:p>
          <a:p>
            <a:r>
              <a:rPr lang="en-US" sz="2800" dirty="0" smtClean="0"/>
              <a:t>Differential </a:t>
            </a:r>
            <a:r>
              <a:rPr lang="en-US" sz="2800" dirty="0"/>
              <a:t>diagnosis: </a:t>
            </a:r>
            <a:r>
              <a:rPr lang="en-US" sz="2800" dirty="0" err="1"/>
              <a:t>keratoacanthoma</a:t>
            </a:r>
            <a:r>
              <a:rPr lang="en-US" sz="2800" dirty="0"/>
              <a:t>, leukoplakia, basal cell </a:t>
            </a:r>
            <a:r>
              <a:rPr lang="en-US" sz="2800" dirty="0" err="1"/>
              <a:t>epithelioma</a:t>
            </a:r>
            <a:r>
              <a:rPr lang="en-US" sz="2800" dirty="0"/>
              <a:t>... </a:t>
            </a:r>
            <a:endParaRPr lang="sr-Latn-RS" sz="2800" dirty="0" smtClean="0"/>
          </a:p>
          <a:p>
            <a:r>
              <a:rPr lang="en-US" sz="2800" dirty="0" smtClean="0"/>
              <a:t>Therapy</a:t>
            </a:r>
            <a:r>
              <a:rPr lang="en-US" sz="2800" dirty="0"/>
              <a:t>: surgical excision with extirpation of regional lymph glands, radiotherapy, chemotherapy </a:t>
            </a:r>
            <a:endParaRPr lang="sr-Latn-RS" sz="2800" dirty="0" smtClean="0"/>
          </a:p>
          <a:p>
            <a:r>
              <a:rPr lang="en-US" sz="2800" dirty="0" smtClean="0"/>
              <a:t>Detailed </a:t>
            </a:r>
            <a:r>
              <a:rPr lang="en-US" sz="2800" dirty="0"/>
              <a:t>evaluation of the patient (metastases on internal organs?)</a:t>
            </a: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04973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Morbus Paget</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251520" y="1600200"/>
            <a:ext cx="8749636" cy="5114948"/>
          </a:xfrm>
        </p:spPr>
        <p:txBody>
          <a:bodyPr>
            <a:normAutofit fontScale="92500" lnSpcReduction="10000"/>
          </a:bodyPr>
          <a:lstStyle/>
          <a:p>
            <a:r>
              <a:rPr lang="en-US" sz="2800" dirty="0"/>
              <a:t>The mammary form is a companion of breast cancer (</a:t>
            </a:r>
            <a:r>
              <a:rPr lang="en-US" sz="2800" dirty="0" err="1" smtClean="0"/>
              <a:t>intraductal</a:t>
            </a:r>
            <a:r>
              <a:rPr lang="en-US" sz="2800" dirty="0" smtClean="0"/>
              <a:t>)</a:t>
            </a:r>
            <a:endParaRPr lang="sr-Latn-RS" sz="2800" dirty="0" smtClean="0"/>
          </a:p>
          <a:p>
            <a:r>
              <a:rPr lang="sr-Latn-RS" sz="2800" dirty="0" smtClean="0"/>
              <a:t> </a:t>
            </a:r>
            <a:r>
              <a:rPr lang="en-US" sz="2800" dirty="0" smtClean="0"/>
              <a:t>The </a:t>
            </a:r>
            <a:r>
              <a:rPr lang="en-US" sz="2800" dirty="0" err="1"/>
              <a:t>extramammary</a:t>
            </a:r>
            <a:r>
              <a:rPr lang="en-US" sz="2800" dirty="0"/>
              <a:t>, rarer form, in 50% of cases, is carcinoma of the apocrine </a:t>
            </a:r>
            <a:r>
              <a:rPr lang="en-US" sz="2800" dirty="0" smtClean="0"/>
              <a:t>glands</a:t>
            </a:r>
            <a:r>
              <a:rPr lang="sr-Latn-RS" sz="2800" dirty="0" smtClean="0"/>
              <a:t> </a:t>
            </a:r>
          </a:p>
          <a:p>
            <a:r>
              <a:rPr lang="en-US" sz="2800" dirty="0" smtClean="0"/>
              <a:t>Vulva</a:t>
            </a:r>
            <a:r>
              <a:rPr lang="en-US" sz="2800" dirty="0"/>
              <a:t>, scrotum, perianal, pubis </a:t>
            </a:r>
            <a:endParaRPr lang="sr-Latn-RS" sz="2800" dirty="0" smtClean="0"/>
          </a:p>
          <a:p>
            <a:r>
              <a:rPr lang="en-US" sz="2800" dirty="0" smtClean="0"/>
              <a:t>Menopausal </a:t>
            </a:r>
            <a:r>
              <a:rPr lang="en-US" sz="2800" dirty="0"/>
              <a:t>women </a:t>
            </a:r>
            <a:endParaRPr lang="sr-Latn-RS" sz="2800" dirty="0" smtClean="0"/>
          </a:p>
          <a:p>
            <a:r>
              <a:rPr lang="en-US" sz="2800" dirty="0" smtClean="0"/>
              <a:t>Solitary </a:t>
            </a:r>
            <a:r>
              <a:rPr lang="en-US" sz="2800" dirty="0"/>
              <a:t>lesion, on the areola of the breast, a clearly limited dark erythematous field with small </a:t>
            </a:r>
            <a:r>
              <a:rPr lang="en-US" sz="2800" dirty="0" err="1"/>
              <a:t>crustosquama</a:t>
            </a:r>
            <a:r>
              <a:rPr lang="en-US" sz="2800" dirty="0"/>
              <a:t> </a:t>
            </a:r>
            <a:endParaRPr lang="sr-Latn-RS" sz="2800" dirty="0" smtClean="0"/>
          </a:p>
          <a:p>
            <a:r>
              <a:rPr lang="en-US" sz="2800" dirty="0" smtClean="0"/>
              <a:t>Eroded </a:t>
            </a:r>
            <a:r>
              <a:rPr lang="en-US" sz="2800" dirty="0"/>
              <a:t>surface, wetting, resembles eczema Loss of nipple relief </a:t>
            </a:r>
            <a:endParaRPr lang="sr-Latn-RS" sz="2800" dirty="0" smtClean="0"/>
          </a:p>
          <a:p>
            <a:r>
              <a:rPr lang="en-US" sz="2800" dirty="0" smtClean="0"/>
              <a:t>HP </a:t>
            </a:r>
            <a:r>
              <a:rPr lang="en-US" sz="2800" dirty="0"/>
              <a:t>analysis is necessary </a:t>
            </a:r>
            <a:endParaRPr lang="sr-Latn-RS" sz="2800" dirty="0" smtClean="0"/>
          </a:p>
          <a:p>
            <a:r>
              <a:rPr lang="en-US" sz="2800" dirty="0" smtClean="0"/>
              <a:t>Therapy</a:t>
            </a:r>
            <a:r>
              <a:rPr lang="en-US" sz="2800" dirty="0"/>
              <a:t>: surgical</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3529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Morbus Paget</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132856"/>
            <a:ext cx="2638425" cy="173355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8421"/>
          <a:stretch/>
        </p:blipFill>
        <p:spPr>
          <a:xfrm>
            <a:off x="899593" y="4247406"/>
            <a:ext cx="2638424" cy="1970177"/>
          </a:xfrm>
          <a:prstGeom prst="rect">
            <a:avLst/>
          </a:prstGeom>
        </p:spPr>
      </p:pic>
      <p:pic>
        <p:nvPicPr>
          <p:cNvPr id="10242" name="Picture 2" descr="Image result for morbus pag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984" y="1921680"/>
            <a:ext cx="2875678" cy="215590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4247406"/>
            <a:ext cx="2832249" cy="216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5300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400" dirty="0"/>
              <a:t>The incidence is increasing, it is rare in children, the peak incidence is at 40-50 years of age </a:t>
            </a:r>
            <a:endParaRPr lang="sr-Latn-RS" sz="2400" dirty="0" smtClean="0"/>
          </a:p>
          <a:p>
            <a:r>
              <a:rPr lang="en-US" sz="2400" dirty="0" smtClean="0"/>
              <a:t>In </a:t>
            </a:r>
            <a:r>
              <a:rPr lang="en-US" sz="2400" dirty="0"/>
              <a:t>50-80% of cases de novo </a:t>
            </a:r>
            <a:endParaRPr lang="sr-Latn-RS" sz="2400" dirty="0" smtClean="0"/>
          </a:p>
          <a:p>
            <a:r>
              <a:rPr lang="en-US" sz="2400" dirty="0" smtClean="0"/>
              <a:t>UV </a:t>
            </a:r>
            <a:r>
              <a:rPr lang="en-US" sz="2400" dirty="0"/>
              <a:t>radiation, mechanical trauma is not associated with malignant alteration </a:t>
            </a:r>
            <a:endParaRPr lang="sr-Latn-RS" sz="2400" dirty="0" smtClean="0"/>
          </a:p>
          <a:p>
            <a:r>
              <a:rPr lang="en-US" sz="2400" dirty="0" smtClean="0"/>
              <a:t>Clinical </a:t>
            </a:r>
            <a:r>
              <a:rPr lang="en-US" sz="2400" dirty="0"/>
              <a:t>forms: </a:t>
            </a:r>
            <a:r>
              <a:rPr lang="en-US" sz="2400" dirty="0" err="1">
                <a:solidFill>
                  <a:srgbClr val="C00000"/>
                </a:solidFill>
              </a:rPr>
              <a:t>Lentigo</a:t>
            </a:r>
            <a:r>
              <a:rPr lang="en-US" sz="2400" dirty="0">
                <a:solidFill>
                  <a:srgbClr val="C00000"/>
                </a:solidFill>
              </a:rPr>
              <a:t> </a:t>
            </a:r>
            <a:r>
              <a:rPr lang="en-US" sz="2400" dirty="0" err="1">
                <a:solidFill>
                  <a:srgbClr val="C00000"/>
                </a:solidFill>
              </a:rPr>
              <a:t>maligna</a:t>
            </a:r>
            <a:r>
              <a:rPr lang="en-US" sz="2400" dirty="0">
                <a:solidFill>
                  <a:srgbClr val="C00000"/>
                </a:solidFill>
              </a:rPr>
              <a:t> melanoma </a:t>
            </a:r>
            <a:r>
              <a:rPr lang="en-US" sz="2400" dirty="0"/>
              <a:t>(in the field of </a:t>
            </a:r>
            <a:r>
              <a:rPr lang="en-US" sz="2400" dirty="0" err="1"/>
              <a:t>Lentigo</a:t>
            </a:r>
            <a:r>
              <a:rPr lang="en-US" sz="2400" dirty="0"/>
              <a:t> </a:t>
            </a:r>
            <a:r>
              <a:rPr lang="en-US" sz="2400" dirty="0" err="1"/>
              <a:t>maligna</a:t>
            </a:r>
            <a:r>
              <a:rPr lang="en-US" sz="2400" dirty="0"/>
              <a:t> which is melanoma in situ). LM Hutchinson, </a:t>
            </a:r>
            <a:r>
              <a:rPr lang="en-US" sz="2400" dirty="0" err="1"/>
              <a:t>Melanosis</a:t>
            </a:r>
            <a:r>
              <a:rPr lang="en-US" sz="2400" dirty="0"/>
              <a:t> </a:t>
            </a:r>
            <a:r>
              <a:rPr lang="en-US" sz="2400" dirty="0" err="1"/>
              <a:t>Dubreuilh</a:t>
            </a:r>
            <a:r>
              <a:rPr lang="en-US" sz="2400" dirty="0"/>
              <a:t>, on the face of the elderly, a darkly pigmented macule that grows to form an irregular field, with ragged irregular edges, irregular pigmentation. A sign of melanoma is the appearance of a darkly pigmented nodule on this </a:t>
            </a:r>
            <a:r>
              <a:rPr lang="en-US" sz="2400" dirty="0" err="1"/>
              <a:t>melanosis</a:t>
            </a:r>
            <a:r>
              <a:rPr lang="en-US" sz="2400" dirty="0"/>
              <a:t>.</a:t>
            </a:r>
          </a:p>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4170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95536" y="1772816"/>
            <a:ext cx="8748464" cy="4942332"/>
          </a:xfrm>
        </p:spPr>
        <p:txBody>
          <a:bodyPr>
            <a:normAutofit fontScale="92500" lnSpcReduction="10000"/>
          </a:bodyPr>
          <a:lstStyle/>
          <a:p>
            <a:r>
              <a:rPr lang="en-US" sz="2800" dirty="0">
                <a:solidFill>
                  <a:srgbClr val="C00000"/>
                </a:solidFill>
              </a:rPr>
              <a:t>Superficial spreading melanoma </a:t>
            </a:r>
            <a:r>
              <a:rPr lang="en-US" sz="2800" dirty="0"/>
              <a:t>is the most common form in Caucasians. Men's backs and women's legs. Macula or plaque of different color, uneven pigmentation, erythematous border sometimes present, zones of hypopigmentation, i.e. regression. Horizontal and vertical growth phase </a:t>
            </a:r>
            <a:endParaRPr lang="sr-Latn-RS" sz="2800" dirty="0" smtClean="0"/>
          </a:p>
          <a:p>
            <a:r>
              <a:rPr lang="en-US" sz="2800" dirty="0" smtClean="0">
                <a:solidFill>
                  <a:srgbClr val="C00000"/>
                </a:solidFill>
              </a:rPr>
              <a:t>Nodular </a:t>
            </a:r>
            <a:r>
              <a:rPr lang="en-US" sz="2800" dirty="0">
                <a:solidFill>
                  <a:srgbClr val="C00000"/>
                </a:solidFill>
              </a:rPr>
              <a:t>melanoma </a:t>
            </a:r>
            <a:r>
              <a:rPr lang="en-US" sz="2800" dirty="0"/>
              <a:t>15-20% from the very beginning vertical growth. Most often on the head, neck and torso. </a:t>
            </a:r>
            <a:endParaRPr lang="sr-Latn-RS" sz="2800" dirty="0" smtClean="0"/>
          </a:p>
          <a:p>
            <a:pPr marL="0" indent="0">
              <a:buNone/>
            </a:pPr>
            <a:r>
              <a:rPr lang="sr-Latn-RS" sz="2800" dirty="0" smtClean="0"/>
              <a:t>- </a:t>
            </a:r>
            <a:r>
              <a:rPr lang="en-US" sz="2800" dirty="0" err="1" smtClean="0"/>
              <a:t>Amelanotic</a:t>
            </a:r>
            <a:r>
              <a:rPr lang="en-US" sz="2800" dirty="0" smtClean="0"/>
              <a:t> </a:t>
            </a:r>
            <a:r>
              <a:rPr lang="en-US" sz="2800" dirty="0"/>
              <a:t>forms. </a:t>
            </a:r>
            <a:endParaRPr lang="sr-Latn-RS" sz="2800" dirty="0" smtClean="0"/>
          </a:p>
          <a:p>
            <a:r>
              <a:rPr lang="en-US" sz="2800" dirty="0" err="1" smtClean="0">
                <a:solidFill>
                  <a:srgbClr val="C00000"/>
                </a:solidFill>
              </a:rPr>
              <a:t>Acral</a:t>
            </a:r>
            <a:r>
              <a:rPr lang="en-US" sz="2800" dirty="0" smtClean="0">
                <a:solidFill>
                  <a:srgbClr val="C00000"/>
                </a:solidFill>
              </a:rPr>
              <a:t> </a:t>
            </a:r>
            <a:r>
              <a:rPr lang="en-US" sz="2800" dirty="0" err="1">
                <a:solidFill>
                  <a:srgbClr val="C00000"/>
                </a:solidFill>
              </a:rPr>
              <a:t>lentiginous</a:t>
            </a:r>
            <a:r>
              <a:rPr lang="en-US" sz="2800" dirty="0">
                <a:solidFill>
                  <a:srgbClr val="C00000"/>
                </a:solidFill>
              </a:rPr>
              <a:t> melanoma </a:t>
            </a:r>
            <a:r>
              <a:rPr lang="en-US" sz="2800" dirty="0"/>
              <a:t>5-10%, but most common in blacks. The diagnosis is made late. Palms, soles, fingers and feet. </a:t>
            </a:r>
            <a:endParaRPr lang="sr-Latn-RS" sz="2800" dirty="0" smtClean="0"/>
          </a:p>
          <a:p>
            <a:pPr marL="0" indent="0">
              <a:buNone/>
            </a:pPr>
            <a:r>
              <a:rPr lang="sr-Latn-RS" sz="2800" dirty="0" smtClean="0"/>
              <a:t>- </a:t>
            </a:r>
            <a:r>
              <a:rPr lang="en-US" sz="2800" dirty="0" err="1" smtClean="0"/>
              <a:t>Subungual</a:t>
            </a:r>
            <a:r>
              <a:rPr lang="en-US" sz="2800" dirty="0" smtClean="0"/>
              <a:t> </a:t>
            </a:r>
            <a:r>
              <a:rPr lang="en-US" sz="2800" dirty="0"/>
              <a:t>form.</a:t>
            </a:r>
          </a:p>
          <a:p>
            <a:pPr marL="0" indent="0">
              <a:buNone/>
            </a:pPr>
            <a:endParaRPr lang="sr-Latn-RS" sz="2400" dirty="0" smtClean="0">
              <a:solidFill>
                <a:srgbClr val="C00000"/>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77610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The prognosis depends on the thickness of the tumor </a:t>
            </a:r>
            <a:endParaRPr lang="sr-Latn-RS" sz="2800" dirty="0" smtClean="0"/>
          </a:p>
          <a:p>
            <a:r>
              <a:rPr lang="en-US" sz="2800" dirty="0" err="1" smtClean="0"/>
              <a:t>Breslow</a:t>
            </a:r>
            <a:r>
              <a:rPr lang="en-US" sz="2800" dirty="0" smtClean="0"/>
              <a:t> </a:t>
            </a:r>
            <a:r>
              <a:rPr lang="en-US" sz="2800" dirty="0"/>
              <a:t>index - measured from the </a:t>
            </a:r>
            <a:r>
              <a:rPr lang="en-US" sz="2800" dirty="0" err="1"/>
              <a:t>granulosa</a:t>
            </a:r>
            <a:r>
              <a:rPr lang="en-US" sz="2800" dirty="0"/>
              <a:t> layer to the deepest point reached by the malignant cells, expressed in millimeters </a:t>
            </a:r>
            <a:endParaRPr lang="sr-Latn-RS" sz="2800" dirty="0" smtClean="0"/>
          </a:p>
          <a:p>
            <a:r>
              <a:rPr lang="en-US" sz="2800" dirty="0" smtClean="0"/>
              <a:t>Clark </a:t>
            </a:r>
            <a:r>
              <a:rPr lang="en-US" sz="2800" dirty="0"/>
              <a:t>index by levels, 5 levels (epidermis, papillary dermis discontinuous, continuous involvement of papillary dermis, reticular dermis, hypodermis) </a:t>
            </a:r>
            <a:endParaRPr lang="sr-Latn-RS" sz="2800" dirty="0" smtClean="0"/>
          </a:p>
          <a:p>
            <a:r>
              <a:rPr lang="en-US" sz="2800" dirty="0" smtClean="0"/>
              <a:t>Therapy</a:t>
            </a:r>
            <a:r>
              <a:rPr lang="en-US" sz="2800" dirty="0"/>
              <a:t>: surgical, </a:t>
            </a:r>
            <a:r>
              <a:rPr lang="en-US" sz="2800" dirty="0" err="1"/>
              <a:t>polychemotherapy</a:t>
            </a:r>
            <a:r>
              <a:rPr lang="en-US" sz="2800" dirty="0"/>
              <a:t> in visceral metastases.</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58936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942848"/>
            <a:ext cx="2590800" cy="1762125"/>
          </a:xfrm>
          <a:prstGeom prst="rect">
            <a:avLst/>
          </a:prstGeom>
        </p:spPr>
      </p:pic>
      <p:pic>
        <p:nvPicPr>
          <p:cNvPr id="12294" name="Picture 6" descr="Image result for melano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772816"/>
            <a:ext cx="3029334" cy="18722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1920" y="1916832"/>
            <a:ext cx="3743325" cy="12192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2230" y="4026024"/>
            <a:ext cx="2857500" cy="16002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59882" y="3752347"/>
            <a:ext cx="2143125" cy="2143125"/>
          </a:xfrm>
          <a:prstGeom prst="rect">
            <a:avLst/>
          </a:prstGeom>
        </p:spPr>
      </p:pic>
    </p:spTree>
    <p:extLst>
      <p:ext uri="{BB962C8B-B14F-4D97-AF65-F5344CB8AC3E}">
        <p14:creationId xmlns:p14="http://schemas.microsoft.com/office/powerpoint/2010/main" val="24729908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4192121"/>
            <a:ext cx="2143125" cy="21431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916832"/>
            <a:ext cx="2808312" cy="191006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7624" y="4262943"/>
            <a:ext cx="2625476" cy="196800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7541" y="1979047"/>
            <a:ext cx="2466975" cy="1847850"/>
          </a:xfrm>
          <a:prstGeom prst="rect">
            <a:avLst/>
          </a:prstGeom>
        </p:spPr>
      </p:pic>
    </p:spTree>
    <p:extLst>
      <p:ext uri="{BB962C8B-B14F-4D97-AF65-F5344CB8AC3E}">
        <p14:creationId xmlns:p14="http://schemas.microsoft.com/office/powerpoint/2010/main" val="15826235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Melanoma malignum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2348880"/>
            <a:ext cx="2695575" cy="16954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475" y="4509120"/>
            <a:ext cx="2305050" cy="19812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976" y="2204864"/>
            <a:ext cx="2861132" cy="217565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968" y="4889277"/>
            <a:ext cx="2847975" cy="1600200"/>
          </a:xfrm>
          <a:prstGeom prst="rect">
            <a:avLst/>
          </a:prstGeom>
        </p:spPr>
      </p:pic>
    </p:spTree>
    <p:extLst>
      <p:ext uri="{BB962C8B-B14F-4D97-AF65-F5344CB8AC3E}">
        <p14:creationId xmlns:p14="http://schemas.microsoft.com/office/powerpoint/2010/main" val="1930051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Sarcoma Kaposi</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107504" y="1600200"/>
            <a:ext cx="9001000" cy="5213176"/>
          </a:xfrm>
        </p:spPr>
        <p:txBody>
          <a:bodyPr>
            <a:normAutofit fontScale="92500"/>
          </a:bodyPr>
          <a:lstStyle/>
          <a:p>
            <a:r>
              <a:rPr lang="en-US" sz="2800" dirty="0"/>
              <a:t>Malignant tumor of the endothelium of blood vessels, multifocal </a:t>
            </a:r>
            <a:endParaRPr lang="sr-Latn-RS" sz="2800" dirty="0" smtClean="0"/>
          </a:p>
          <a:p>
            <a:r>
              <a:rPr lang="en-US" sz="2800" dirty="0" smtClean="0">
                <a:solidFill>
                  <a:srgbClr val="C00000"/>
                </a:solidFill>
              </a:rPr>
              <a:t>Classic </a:t>
            </a:r>
            <a:r>
              <a:rPr lang="en-US" sz="2800" dirty="0">
                <a:solidFill>
                  <a:srgbClr val="C00000"/>
                </a:solidFill>
              </a:rPr>
              <a:t>sporadic form </a:t>
            </a:r>
            <a:r>
              <a:rPr lang="en-US" sz="2800" dirty="0"/>
              <a:t>(</a:t>
            </a:r>
            <a:r>
              <a:rPr lang="en-US" sz="2800" dirty="0" err="1"/>
              <a:t>erythemo</a:t>
            </a:r>
            <a:r>
              <a:rPr lang="en-US" sz="2800" dirty="0"/>
              <a:t> livid </a:t>
            </a:r>
            <a:r>
              <a:rPr lang="en-US" sz="2800" dirty="0" err="1"/>
              <a:t>angiomatous</a:t>
            </a:r>
            <a:r>
              <a:rPr lang="en-US" sz="2800" dirty="0"/>
              <a:t> plaque with discrete </a:t>
            </a:r>
            <a:r>
              <a:rPr lang="en-US" sz="2800" dirty="0" smtClean="0"/>
              <a:t>squamous</a:t>
            </a:r>
            <a:r>
              <a:rPr lang="sr-Latn-RS" sz="2800" dirty="0" smtClean="0"/>
              <a:t> surface</a:t>
            </a:r>
            <a:r>
              <a:rPr lang="en-US" sz="2800" dirty="0" smtClean="0"/>
              <a:t> </a:t>
            </a:r>
            <a:r>
              <a:rPr lang="en-US" sz="2800" dirty="0"/>
              <a:t>on the lower extremities). Older men, slow course, rarely affected internal organs, metastases do not occur. Therapy: X-ray radiation or chemotherapy </a:t>
            </a:r>
            <a:endParaRPr lang="sr-Latn-RS" sz="2800" dirty="0" smtClean="0"/>
          </a:p>
          <a:p>
            <a:r>
              <a:rPr lang="en-US" sz="2800" dirty="0" smtClean="0">
                <a:solidFill>
                  <a:srgbClr val="C00000"/>
                </a:solidFill>
              </a:rPr>
              <a:t>Endemic</a:t>
            </a:r>
            <a:r>
              <a:rPr lang="en-US" sz="2800" dirty="0" smtClean="0"/>
              <a:t> </a:t>
            </a:r>
            <a:r>
              <a:rPr lang="en-US" sz="2800" dirty="0"/>
              <a:t>in Africa, more common in adults. In addition to the skin, internal organs can also be affected </a:t>
            </a:r>
            <a:endParaRPr lang="sr-Latn-RS" sz="2800" dirty="0" smtClean="0"/>
          </a:p>
          <a:p>
            <a:r>
              <a:rPr lang="en-US" sz="2800" dirty="0" smtClean="0">
                <a:solidFill>
                  <a:srgbClr val="C00000"/>
                </a:solidFill>
              </a:rPr>
              <a:t>SC </a:t>
            </a:r>
            <a:r>
              <a:rPr lang="en-US" sz="2800" dirty="0">
                <a:solidFill>
                  <a:srgbClr val="C00000"/>
                </a:solidFill>
              </a:rPr>
              <a:t>with immunosuppression </a:t>
            </a:r>
            <a:r>
              <a:rPr lang="en-US" sz="2800" dirty="0"/>
              <a:t>(excluding HIV) in transplant recipients, lymphoma, cancer... Affected skin and internal organs. The lesions look like hematomas. </a:t>
            </a:r>
            <a:endParaRPr lang="sr-Latn-RS" sz="2800" dirty="0" smtClean="0"/>
          </a:p>
          <a:p>
            <a:r>
              <a:rPr lang="en-US" sz="2800" dirty="0" smtClean="0">
                <a:solidFill>
                  <a:srgbClr val="C00000"/>
                </a:solidFill>
              </a:rPr>
              <a:t>Epidemic </a:t>
            </a:r>
            <a:r>
              <a:rPr lang="en-US" sz="2800" dirty="0">
                <a:solidFill>
                  <a:srgbClr val="C00000"/>
                </a:solidFill>
              </a:rPr>
              <a:t>SK </a:t>
            </a:r>
            <a:r>
              <a:rPr lang="en-US" sz="2800" dirty="0"/>
              <a:t>associated with HIV infection</a:t>
            </a:r>
          </a:p>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16361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Keratosis solaris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67349" y="1556792"/>
            <a:ext cx="8643998" cy="5114948"/>
          </a:xfrm>
        </p:spPr>
        <p:txBody>
          <a:bodyPr>
            <a:normAutofit/>
          </a:bodyPr>
          <a:lstStyle/>
          <a:p>
            <a:endParaRPr lang="sr-Latn-RS" sz="2600" dirty="0" smtClean="0">
              <a:solidFill>
                <a:schemeClr val="tx2">
                  <a:lumMod val="75000"/>
                </a:schemeClr>
              </a:solidFill>
              <a:latin typeface="Arial" panose="020B0604020202020204" pitchFamily="34" charset="0"/>
              <a:cs typeface="Arial" panose="020B0604020202020204" pitchFamily="34" charset="0"/>
            </a:endParaRPr>
          </a:p>
          <a:p>
            <a:endParaRPr lang="en-US" sz="2600" dirty="0" smtClean="0">
              <a:solidFill>
                <a:schemeClr val="tx2">
                  <a:lumMod val="75000"/>
                </a:schemeClr>
              </a:solidFill>
              <a:latin typeface="Times New Roman" pitchFamily="18" charset="0"/>
              <a:cs typeface="Times New Roman" pitchFamily="18"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6" name="Picture 5"/>
          <p:cNvPicPr/>
          <p:nvPr/>
        </p:nvPicPr>
        <p:blipFill>
          <a:blip r:embed="rId2"/>
          <a:stretch>
            <a:fillRect/>
          </a:stretch>
        </p:blipFill>
        <p:spPr>
          <a:xfrm>
            <a:off x="467544" y="1844824"/>
            <a:ext cx="1847850" cy="246697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2006748"/>
            <a:ext cx="2143125" cy="214312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225" y="2211535"/>
            <a:ext cx="2628900" cy="173355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473" y="4487465"/>
            <a:ext cx="2619375" cy="174307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5179" y="4504315"/>
            <a:ext cx="2590800" cy="1762125"/>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7310" y="4478080"/>
            <a:ext cx="2647950" cy="1724025"/>
          </a:xfrm>
          <a:prstGeom prst="rect">
            <a:avLst/>
          </a:prstGeom>
        </p:spPr>
      </p:pic>
    </p:spTree>
    <p:extLst>
      <p:ext uri="{BB962C8B-B14F-4D97-AF65-F5344CB8AC3E}">
        <p14:creationId xmlns:p14="http://schemas.microsoft.com/office/powerpoint/2010/main" val="11209133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Sarcoma Kaposi</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67349" y="1556792"/>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1691" b="14269"/>
          <a:stretch/>
        </p:blipFill>
        <p:spPr>
          <a:xfrm>
            <a:off x="179512" y="1988840"/>
            <a:ext cx="2736304" cy="1517518"/>
          </a:xfrm>
          <a:prstGeom prst="rect">
            <a:avLst/>
          </a:prstGeom>
        </p:spPr>
      </p:pic>
      <p:pic>
        <p:nvPicPr>
          <p:cNvPr id="13322" name="Picture 10" descr="Image result for sarcoma kapos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016365"/>
            <a:ext cx="2201986" cy="18524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048" y="4365104"/>
            <a:ext cx="2286000" cy="157162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7648" y="4249829"/>
            <a:ext cx="2438400" cy="1876425"/>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4554" y="2173379"/>
            <a:ext cx="2695575" cy="169545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85373" y="4429976"/>
            <a:ext cx="2647950" cy="1724025"/>
          </a:xfrm>
          <a:prstGeom prst="rect">
            <a:avLst/>
          </a:prstGeom>
        </p:spPr>
      </p:pic>
    </p:spTree>
    <p:extLst>
      <p:ext uri="{BB962C8B-B14F-4D97-AF65-F5344CB8AC3E}">
        <p14:creationId xmlns:p14="http://schemas.microsoft.com/office/powerpoint/2010/main" val="36109959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4038600"/>
            <a:ext cx="8371656" cy="1828800"/>
          </a:xfrm>
        </p:spPr>
        <p:txBody>
          <a:bodyPr>
            <a:normAutofit/>
          </a:bodyPr>
          <a:lstStyle/>
          <a:p>
            <a:r>
              <a:rPr lang="en-US" sz="3600" dirty="0" err="1"/>
              <a:t>Pseudoepitheliomatous</a:t>
            </a:r>
            <a:r>
              <a:rPr lang="en-US" sz="3600" dirty="0"/>
              <a:t> </a:t>
            </a:r>
            <a:r>
              <a:rPr lang="en-US" sz="3600" dirty="0" smtClean="0"/>
              <a:t>hyperplasia</a:t>
            </a:r>
            <a:endParaRPr lang="en-US" sz="3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31807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Pseudoepitheliomatous</a:t>
            </a:r>
            <a:r>
              <a:rPr lang="en-US" dirty="0"/>
              <a:t> hyperplasia</a:t>
            </a:r>
            <a:endParaRPr lang="en-US" dirty="0"/>
          </a:p>
        </p:txBody>
      </p:sp>
      <p:sp>
        <p:nvSpPr>
          <p:cNvPr id="3" name="Content Placeholder 2"/>
          <p:cNvSpPr>
            <a:spLocks noGrp="1"/>
          </p:cNvSpPr>
          <p:nvPr>
            <p:ph sz="quarter" idx="1"/>
          </p:nvPr>
        </p:nvSpPr>
        <p:spPr/>
        <p:txBody>
          <a:bodyPr>
            <a:normAutofit/>
          </a:bodyPr>
          <a:lstStyle/>
          <a:p>
            <a:r>
              <a:rPr lang="en-US" sz="2400" dirty="0" err="1" smtClean="0"/>
              <a:t>Pseudoepithelioma</a:t>
            </a:r>
            <a:r>
              <a:rPr lang="sr-Latn-RS" sz="2400" dirty="0" smtClean="0"/>
              <a:t>tous</a:t>
            </a:r>
            <a:r>
              <a:rPr lang="en-US" sz="2400" dirty="0" smtClean="0"/>
              <a:t> </a:t>
            </a:r>
            <a:r>
              <a:rPr lang="en-US" sz="2400" dirty="0"/>
              <a:t>hyperplasia is a tumor or tumor-like tissue proliferation that resembles an </a:t>
            </a:r>
            <a:r>
              <a:rPr lang="en-US" sz="2400" dirty="0" err="1"/>
              <a:t>epithelioma</a:t>
            </a:r>
            <a:r>
              <a:rPr lang="en-US" sz="2400" dirty="0"/>
              <a:t> in clinical or histological appearance but is benign in </a:t>
            </a:r>
            <a:r>
              <a:rPr lang="en-US" sz="2400" dirty="0" smtClean="0"/>
              <a:t>nature</a:t>
            </a:r>
            <a:endParaRPr lang="sr-Latn-RS" sz="2400" dirty="0" smtClean="0"/>
          </a:p>
          <a:p>
            <a:r>
              <a:rPr lang="en-US" sz="2400" dirty="0" smtClean="0"/>
              <a:t> </a:t>
            </a:r>
            <a:r>
              <a:rPr lang="en-US" sz="2400" dirty="0"/>
              <a:t>By proper and detailed </a:t>
            </a:r>
            <a:r>
              <a:rPr lang="en-US" sz="2400" dirty="0" err="1"/>
              <a:t>histopathological</a:t>
            </a:r>
            <a:r>
              <a:rPr lang="en-US" sz="2400" dirty="0"/>
              <a:t> analysis, they can usually be separated from true </a:t>
            </a:r>
            <a:r>
              <a:rPr lang="en-US" sz="2400" dirty="0" err="1"/>
              <a:t>epitheliomas</a:t>
            </a:r>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59654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latin typeface="Arial" panose="020B0604020202020204" pitchFamily="34" charset="0"/>
                <a:cs typeface="Arial" panose="020B0604020202020204" pitchFamily="34" charset="0"/>
              </a:rPr>
              <a:t>Keratoacanthoma</a:t>
            </a:r>
            <a:endParaRPr lang="en-US" sz="3600" dirty="0">
              <a:latin typeface="Arial" panose="020B0604020202020204" pitchFamily="34" charset="0"/>
              <a:cs typeface="Arial" panose="020B0604020202020204" pitchFamily="34" charset="0"/>
            </a:endParaRPr>
          </a:p>
        </p:txBody>
      </p:sp>
      <p:sp>
        <p:nvSpPr>
          <p:cNvPr id="4" name="Content Placeholder 3"/>
          <p:cNvSpPr>
            <a:spLocks noGrp="1"/>
          </p:cNvSpPr>
          <p:nvPr>
            <p:ph sz="quarter" idx="2"/>
          </p:nvPr>
        </p:nvSpPr>
        <p:spPr>
          <a:xfrm>
            <a:off x="3347864" y="1606417"/>
            <a:ext cx="5616624" cy="5268433"/>
          </a:xfrm>
        </p:spPr>
        <p:txBody>
          <a:bodyPr>
            <a:normAutofit/>
          </a:bodyPr>
          <a:lstStyle/>
          <a:p>
            <a:r>
              <a:rPr lang="en-US" sz="2600" dirty="0"/>
              <a:t>Benign tumor of the </a:t>
            </a:r>
            <a:r>
              <a:rPr lang="en-US" sz="2600" dirty="0" err="1"/>
              <a:t>pilosebaceous</a:t>
            </a:r>
            <a:r>
              <a:rPr lang="en-US" sz="2600" dirty="0"/>
              <a:t> unit Initial rapid growth followed by spontaneous </a:t>
            </a:r>
            <a:r>
              <a:rPr lang="en-US" sz="2600" dirty="0" smtClean="0"/>
              <a:t>regression </a:t>
            </a:r>
            <a:endParaRPr lang="sr-Latn-RS" sz="2600" dirty="0" smtClean="0"/>
          </a:p>
          <a:p>
            <a:r>
              <a:rPr lang="en-US" sz="2600" dirty="0" smtClean="0"/>
              <a:t>Phase </a:t>
            </a:r>
            <a:r>
              <a:rPr lang="en-US" sz="2600" dirty="0"/>
              <a:t>of proliferation, maturation, involution, </a:t>
            </a:r>
            <a:r>
              <a:rPr lang="en-US" sz="2600" dirty="0" err="1"/>
              <a:t>cicatrization</a:t>
            </a:r>
            <a:r>
              <a:rPr lang="en-US" sz="2600" dirty="0"/>
              <a:t>. </a:t>
            </a:r>
            <a:endParaRPr lang="sr-Latn-RS" sz="2600" dirty="0" smtClean="0"/>
          </a:p>
          <a:p>
            <a:r>
              <a:rPr lang="en-US" sz="2600" dirty="0" smtClean="0"/>
              <a:t>The </a:t>
            </a:r>
            <a:r>
              <a:rPr lang="en-US" sz="2600" dirty="0"/>
              <a:t>cycle lasts 6-12 months. </a:t>
            </a:r>
            <a:endParaRPr lang="sr-Latn-RS" sz="2600" dirty="0" smtClean="0"/>
          </a:p>
          <a:p>
            <a:r>
              <a:rPr lang="en-US" sz="2600" dirty="0" smtClean="0"/>
              <a:t>Therapy</a:t>
            </a:r>
            <a:r>
              <a:rPr lang="en-US" sz="2600" dirty="0"/>
              <a:t>: </a:t>
            </a:r>
            <a:r>
              <a:rPr lang="en-US" sz="2600" dirty="0" smtClean="0"/>
              <a:t>surgical</a:t>
            </a:r>
            <a:endParaRPr lang="sr-Latn-RS" sz="2600" dirty="0" smtClean="0"/>
          </a:p>
          <a:p>
            <a:r>
              <a:rPr lang="en-US" sz="2600" dirty="0" smtClean="0"/>
              <a:t>If </a:t>
            </a:r>
            <a:r>
              <a:rPr lang="en-US" sz="2600" dirty="0"/>
              <a:t>the diagnosis is clear, spontaneous regression can be </a:t>
            </a:r>
            <a:r>
              <a:rPr lang="en-US" sz="2600" dirty="0" smtClean="0"/>
              <a:t>expected</a:t>
            </a:r>
            <a:endParaRPr lang="sr-Latn-RS" sz="2600" dirty="0" smtClean="0"/>
          </a:p>
          <a:p>
            <a:r>
              <a:rPr lang="en-US" sz="2600" dirty="0" smtClean="0"/>
              <a:t>A </a:t>
            </a:r>
            <a:r>
              <a:rPr lang="en-US" sz="2600" dirty="0"/>
              <a:t>scar is sometimes more acceptable after surgery</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5" name="Picture 2" descr="Image result for keratoacanthoma"/>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84023" y="1606417"/>
            <a:ext cx="2955734" cy="1800200"/>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2620" y="3513285"/>
            <a:ext cx="2857500" cy="1528192"/>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8"/>
          <p:cNvPicPr>
            <a:picLocks noChangeAspect="1"/>
          </p:cNvPicPr>
          <p:nvPr/>
        </p:nvPicPr>
        <p:blipFill rotWithShape="1">
          <a:blip r:embed="rId4">
            <a:extLst>
              <a:ext uri="{28A0092B-C50C-407E-A947-70E740481C1C}">
                <a14:useLocalDpi xmlns:a14="http://schemas.microsoft.com/office/drawing/2010/main" val="0"/>
              </a:ext>
            </a:extLst>
          </a:blip>
          <a:srcRect t="11350"/>
          <a:stretch/>
        </p:blipFill>
        <p:spPr>
          <a:xfrm>
            <a:off x="495970" y="5148145"/>
            <a:ext cx="2590800" cy="1562125"/>
          </a:xfrm>
          <a:prstGeom prst="rect">
            <a:avLst/>
          </a:prstGeom>
        </p:spPr>
      </p:pic>
    </p:spTree>
    <p:extLst>
      <p:ext uri="{BB962C8B-B14F-4D97-AF65-F5344CB8AC3E}">
        <p14:creationId xmlns:p14="http://schemas.microsoft.com/office/powerpoint/2010/main" val="11093092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4038600"/>
            <a:ext cx="7579568" cy="1828800"/>
          </a:xfrm>
        </p:spPr>
        <p:txBody>
          <a:bodyPr>
            <a:normAutofit/>
          </a:bodyPr>
          <a:lstStyle/>
          <a:p>
            <a:r>
              <a:rPr lang="en-US" sz="4000" dirty="0" err="1"/>
              <a:t>Paraneoplastic</a:t>
            </a:r>
            <a:r>
              <a:rPr lang="en-US" sz="4000" dirty="0"/>
              <a:t> </a:t>
            </a:r>
            <a:r>
              <a:rPr lang="en-US" sz="4000" dirty="0" err="1"/>
              <a:t>dermatoses</a:t>
            </a:r>
            <a:endParaRPr lang="en-US" sz="40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349255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t>Paraneoplastic</a:t>
            </a:r>
            <a:r>
              <a:rPr lang="en-US" sz="3600" dirty="0"/>
              <a:t> </a:t>
            </a:r>
            <a:r>
              <a:rPr lang="en-US" sz="3600" dirty="0" err="1"/>
              <a:t>dermatoses</a:t>
            </a:r>
            <a:endParaRPr lang="en-US" sz="36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213176"/>
          </a:xfrm>
        </p:spPr>
        <p:txBody>
          <a:bodyPr>
            <a:normAutofit/>
          </a:bodyPr>
          <a:lstStyle/>
          <a:p>
            <a:r>
              <a:rPr lang="en-US" sz="2600" dirty="0" err="1"/>
              <a:t>Dermatoses</a:t>
            </a:r>
            <a:r>
              <a:rPr lang="en-US" sz="2600" dirty="0"/>
              <a:t> that are always </a:t>
            </a:r>
            <a:r>
              <a:rPr lang="en-US" sz="2600" dirty="0" err="1"/>
              <a:t>paraneoplastic</a:t>
            </a:r>
            <a:r>
              <a:rPr lang="en-US" sz="2600" dirty="0"/>
              <a:t> (</a:t>
            </a:r>
            <a:r>
              <a:rPr lang="en-US" sz="2600" dirty="0" err="1"/>
              <a:t>Acanthosis</a:t>
            </a:r>
            <a:r>
              <a:rPr lang="en-US" sz="2600" dirty="0"/>
              <a:t> </a:t>
            </a:r>
            <a:r>
              <a:rPr lang="en-US" sz="2600" dirty="0" err="1"/>
              <a:t>nigricans</a:t>
            </a:r>
            <a:r>
              <a:rPr lang="en-US" sz="2600" dirty="0"/>
              <a:t>, </a:t>
            </a:r>
            <a:r>
              <a:rPr lang="en-US" sz="2600" dirty="0" err="1"/>
              <a:t>Glucagonoma</a:t>
            </a:r>
            <a:r>
              <a:rPr lang="en-US" sz="2600" dirty="0"/>
              <a:t> syndrome, Erythema </a:t>
            </a:r>
            <a:r>
              <a:rPr lang="en-US" sz="2600" dirty="0" err="1"/>
              <a:t>gyratum</a:t>
            </a:r>
            <a:r>
              <a:rPr lang="en-US" sz="2600" dirty="0"/>
              <a:t> </a:t>
            </a:r>
            <a:r>
              <a:rPr lang="en-US" sz="2600" dirty="0" err="1"/>
              <a:t>repens</a:t>
            </a:r>
            <a:r>
              <a:rPr lang="en-US" sz="2600" dirty="0"/>
              <a:t>, </a:t>
            </a:r>
            <a:r>
              <a:rPr lang="en-US" sz="2600" dirty="0" err="1"/>
              <a:t>Ichthyosis</a:t>
            </a:r>
            <a:r>
              <a:rPr lang="en-US" sz="2600" dirty="0"/>
              <a:t> </a:t>
            </a:r>
            <a:r>
              <a:rPr lang="en-US" sz="2600" dirty="0" err="1"/>
              <a:t>acquisita</a:t>
            </a:r>
            <a:r>
              <a:rPr lang="en-US" sz="2600" dirty="0"/>
              <a:t>) </a:t>
            </a:r>
            <a:endParaRPr lang="sr-Latn-RS" sz="2600" dirty="0" smtClean="0"/>
          </a:p>
          <a:p>
            <a:r>
              <a:rPr lang="en-US" sz="2600" dirty="0" err="1" smtClean="0"/>
              <a:t>Dermatoses</a:t>
            </a:r>
            <a:r>
              <a:rPr lang="en-US" sz="2600" dirty="0" smtClean="0"/>
              <a:t> </a:t>
            </a:r>
            <a:r>
              <a:rPr lang="en-US" sz="2600" dirty="0"/>
              <a:t>in which malignancy must </a:t>
            </a:r>
            <a:r>
              <a:rPr lang="en-US" sz="2600" dirty="0" smtClean="0"/>
              <a:t>be</a:t>
            </a:r>
            <a:r>
              <a:rPr lang="en-US" sz="2800" dirty="0" smtClean="0"/>
              <a:t> </a:t>
            </a:r>
            <a:r>
              <a:rPr lang="en-US" sz="2600" dirty="0"/>
              <a:t>investigated </a:t>
            </a:r>
            <a:r>
              <a:rPr lang="en-US" sz="2600" dirty="0" smtClean="0"/>
              <a:t>(</a:t>
            </a:r>
            <a:r>
              <a:rPr lang="en-US" sz="2600" dirty="0" err="1"/>
              <a:t>Dermatomyositis</a:t>
            </a:r>
            <a:r>
              <a:rPr lang="en-US" sz="2600" dirty="0"/>
              <a:t>, </a:t>
            </a:r>
            <a:r>
              <a:rPr lang="en-US" sz="2600" dirty="0" err="1"/>
              <a:t>Sy</a:t>
            </a:r>
            <a:r>
              <a:rPr lang="en-US" sz="2600" dirty="0"/>
              <a:t> Sweet) </a:t>
            </a:r>
            <a:endParaRPr lang="sr-Latn-RS" sz="2600" dirty="0" smtClean="0"/>
          </a:p>
          <a:p>
            <a:r>
              <a:rPr lang="en-US" sz="2600" dirty="0" err="1" smtClean="0"/>
              <a:t>Dermatoses</a:t>
            </a:r>
            <a:r>
              <a:rPr lang="en-US" sz="2600" dirty="0" smtClean="0"/>
              <a:t> </a:t>
            </a:r>
            <a:r>
              <a:rPr lang="en-US" sz="2600" dirty="0"/>
              <a:t>that are sometimes associated with malignancy (Pemphigus vulgaris, </a:t>
            </a:r>
            <a:r>
              <a:rPr lang="en-US" sz="2600" dirty="0" err="1"/>
              <a:t>Pemphigoid</a:t>
            </a:r>
            <a:r>
              <a:rPr lang="en-US" sz="2600" dirty="0"/>
              <a:t> </a:t>
            </a:r>
            <a:r>
              <a:rPr lang="en-US" sz="2600" dirty="0" err="1"/>
              <a:t>bullosa</a:t>
            </a:r>
            <a:r>
              <a:rPr lang="en-US" sz="2600" dirty="0"/>
              <a:t>) </a:t>
            </a:r>
            <a:endParaRPr lang="sr-Latn-RS" sz="2600" dirty="0" smtClean="0"/>
          </a:p>
          <a:p>
            <a:r>
              <a:rPr lang="en-US" sz="2600" dirty="0" err="1" smtClean="0">
                <a:solidFill>
                  <a:srgbClr val="C00000"/>
                </a:solidFill>
              </a:rPr>
              <a:t>Acanthosis</a:t>
            </a:r>
            <a:r>
              <a:rPr lang="en-US" sz="2600" dirty="0" smtClean="0">
                <a:solidFill>
                  <a:srgbClr val="C00000"/>
                </a:solidFill>
              </a:rPr>
              <a:t> </a:t>
            </a:r>
            <a:r>
              <a:rPr lang="en-US" sz="2600" dirty="0" err="1">
                <a:solidFill>
                  <a:srgbClr val="C00000"/>
                </a:solidFill>
              </a:rPr>
              <a:t>nigricans</a:t>
            </a:r>
            <a:r>
              <a:rPr lang="en-US" sz="2600" dirty="0">
                <a:solidFill>
                  <a:srgbClr val="C00000"/>
                </a:solidFill>
              </a:rPr>
              <a:t> </a:t>
            </a:r>
            <a:r>
              <a:rPr lang="en-US" sz="2600" dirty="0"/>
              <a:t>folded surfaces, hyperkeratosis and pigmentation, uneven, wrinkled surfaces with a velvety appearance. It can also occur without malignancy. Pseudo AN. Therapy: treatment of the underlying disease, </a:t>
            </a:r>
            <a:r>
              <a:rPr lang="en-US" sz="2600" dirty="0" err="1"/>
              <a:t>keratolytics</a:t>
            </a:r>
            <a:r>
              <a:rPr lang="en-US" sz="2600" dirty="0"/>
              <a:t>, weight reduction.</a:t>
            </a:r>
          </a:p>
          <a:p>
            <a:endParaRPr lang="sr-Cyrl-RS" sz="2400" dirty="0" smtClean="0">
              <a:solidFill>
                <a:schemeClr val="tx2">
                  <a:lumMod val="75000"/>
                </a:schemeClr>
              </a:solidFill>
              <a:latin typeface="Arial" panose="020B0604020202020204" pitchFamily="34" charset="0"/>
              <a:cs typeface="Arial" panose="020B0604020202020204" pitchFamily="34" charset="0"/>
            </a:endParaRPr>
          </a:p>
          <a:p>
            <a:pPr marL="0" indent="0">
              <a:buNone/>
            </a:pPr>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79424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Acanthosis nigricans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15370" name="Picture 10" descr="Image result for acantosis nigricans"/>
          <p:cNvPicPr>
            <a:picLocks noChangeAspect="1" noChangeArrowheads="1"/>
          </p:cNvPicPr>
          <p:nvPr/>
        </p:nvPicPr>
        <p:blipFill rotWithShape="1">
          <a:blip r:embed="rId2">
            <a:extLst>
              <a:ext uri="{28A0092B-C50C-407E-A947-70E740481C1C}">
                <a14:useLocalDpi xmlns:a14="http://schemas.microsoft.com/office/drawing/2010/main" val="0"/>
              </a:ext>
            </a:extLst>
          </a:blip>
          <a:srcRect b="14140"/>
          <a:stretch/>
        </p:blipFill>
        <p:spPr bwMode="auto">
          <a:xfrm>
            <a:off x="467544" y="1880829"/>
            <a:ext cx="3816424" cy="26071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12931"/>
          <a:stretch/>
        </p:blipFill>
        <p:spPr>
          <a:xfrm>
            <a:off x="5004048" y="2132856"/>
            <a:ext cx="3312368" cy="216024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4941168"/>
            <a:ext cx="2828925" cy="161925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149" y="4941168"/>
            <a:ext cx="4048125" cy="1619250"/>
          </a:xfrm>
          <a:prstGeom prst="rect">
            <a:avLst/>
          </a:prstGeom>
        </p:spPr>
      </p:pic>
    </p:spTree>
    <p:extLst>
      <p:ext uri="{BB962C8B-B14F-4D97-AF65-F5344CB8AC3E}">
        <p14:creationId xmlns:p14="http://schemas.microsoft.com/office/powerpoint/2010/main" val="10109974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4038600"/>
            <a:ext cx="8515672" cy="1828800"/>
          </a:xfrm>
        </p:spPr>
        <p:txBody>
          <a:bodyPr>
            <a:normAutofit/>
          </a:bodyPr>
          <a:lstStyle/>
          <a:p>
            <a:r>
              <a:rPr lang="en-US" sz="3600" dirty="0"/>
              <a:t>Cutaneous lymphomas and </a:t>
            </a:r>
            <a:r>
              <a:rPr lang="en-US" sz="3600" dirty="0" err="1"/>
              <a:t>leukemias</a:t>
            </a:r>
            <a:r>
              <a:rPr lang="en-US" sz="3600" dirty="0"/>
              <a:t> (</a:t>
            </a:r>
            <a:r>
              <a:rPr lang="en-US" sz="3600" dirty="0" err="1"/>
              <a:t>hematodermia</a:t>
            </a:r>
            <a:r>
              <a:rPr lang="en-US" sz="3600" dirty="0"/>
              <a:t>)</a:t>
            </a:r>
            <a:endParaRPr lang="en-US" sz="3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217480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Leukemia - the neoplastic process begins in the bone marrow </a:t>
            </a:r>
            <a:endParaRPr lang="sr-Latn-RS" sz="2800" dirty="0" smtClean="0"/>
          </a:p>
          <a:p>
            <a:r>
              <a:rPr lang="en-US" sz="2800" dirty="0" smtClean="0"/>
              <a:t>Lymphomas </a:t>
            </a:r>
            <a:r>
              <a:rPr lang="en-US" sz="2800" dirty="0"/>
              <a:t>- the neoplastic process begins in the lymphoid tissue, while the bone marrow is initially spared </a:t>
            </a:r>
            <a:endParaRPr lang="sr-Latn-RS" sz="2800" dirty="0" smtClean="0"/>
          </a:p>
          <a:p>
            <a:r>
              <a:rPr lang="en-US" sz="2800" dirty="0" smtClean="0"/>
              <a:t>Primary </a:t>
            </a:r>
            <a:r>
              <a:rPr lang="en-US" sz="2800" dirty="0"/>
              <a:t>cutaneous lymphomas are a very heterogeneous group </a:t>
            </a:r>
            <a:endParaRPr lang="sr-Latn-RS" sz="2800" dirty="0"/>
          </a:p>
          <a:p>
            <a:r>
              <a:rPr lang="en-US" sz="2800" dirty="0" smtClean="0"/>
              <a:t>T </a:t>
            </a:r>
            <a:r>
              <a:rPr lang="en-US" sz="2800" dirty="0"/>
              <a:t>and B cell lymphomas</a:t>
            </a:r>
            <a:endParaRPr lang="en-US" sz="28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38720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95536" y="1556792"/>
            <a:ext cx="8643998" cy="5114948"/>
          </a:xfrm>
        </p:spPr>
        <p:txBody>
          <a:bodyPr>
            <a:normAutofit/>
          </a:bodyPr>
          <a:lstStyle/>
          <a:p>
            <a:r>
              <a:rPr lang="en-US" sz="2800" dirty="0"/>
              <a:t>Cutaneous T cell lymphoma, in the early stage the skin is affected, while later </a:t>
            </a:r>
            <a:r>
              <a:rPr lang="en-US" sz="2800" dirty="0" err="1"/>
              <a:t>extracutaneous</a:t>
            </a:r>
            <a:r>
              <a:rPr lang="en-US" sz="2800" dirty="0"/>
              <a:t> organ involvement occurs (lymph glands, liver, spleen, lungs</a:t>
            </a:r>
            <a:r>
              <a:rPr lang="en-US" sz="2800" dirty="0" smtClean="0"/>
              <a:t>)</a:t>
            </a:r>
            <a:endParaRPr lang="sr-Latn-RS" sz="2800" dirty="0" smtClean="0"/>
          </a:p>
          <a:p>
            <a:r>
              <a:rPr lang="en-US" sz="2800" dirty="0" smtClean="0"/>
              <a:t>MF </a:t>
            </a:r>
            <a:r>
              <a:rPr lang="en-US" sz="2800" dirty="0"/>
              <a:t>is a malignant disease of monoclonal T helper cells, which at the beginning of the disease have an affinity for the skin, later the propensity for </a:t>
            </a:r>
            <a:r>
              <a:rPr lang="en-US" sz="2800" dirty="0" err="1"/>
              <a:t>hematogenous</a:t>
            </a:r>
            <a:r>
              <a:rPr lang="en-US" sz="2800" dirty="0"/>
              <a:t> dissemination and visceral propagation </a:t>
            </a:r>
            <a:r>
              <a:rPr lang="en-US" sz="2800" dirty="0" smtClean="0"/>
              <a:t>increases</a:t>
            </a:r>
            <a:endParaRPr lang="sr-Latn-RS" sz="2800" dirty="0" smtClean="0"/>
          </a:p>
          <a:p>
            <a:r>
              <a:rPr lang="en-US" sz="2800" dirty="0" smtClean="0"/>
              <a:t>The </a:t>
            </a:r>
            <a:r>
              <a:rPr lang="en-US" sz="2800" dirty="0"/>
              <a:t>causes are carcinogenic substances and oncogenic viruses</a:t>
            </a:r>
          </a:p>
          <a:p>
            <a:endParaRPr lang="en-US" sz="28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2497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88640"/>
            <a:ext cx="8153400" cy="990600"/>
          </a:xfrm>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Keratosis solaris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Keratosis </a:t>
            </a:r>
            <a:r>
              <a:rPr lang="en-US" sz="2800" dirty="0" err="1"/>
              <a:t>senilis</a:t>
            </a:r>
            <a:r>
              <a:rPr lang="en-US" sz="2800" dirty="0"/>
              <a:t>, keratosis </a:t>
            </a:r>
            <a:r>
              <a:rPr lang="en-US" sz="2800" dirty="0" err="1"/>
              <a:t>actinica</a:t>
            </a:r>
            <a:r>
              <a:rPr lang="en-US" sz="2800" dirty="0"/>
              <a:t> </a:t>
            </a:r>
            <a:endParaRPr lang="sr-Latn-RS" sz="2800" dirty="0" smtClean="0"/>
          </a:p>
          <a:p>
            <a:r>
              <a:rPr lang="en-US" sz="2800" dirty="0" smtClean="0"/>
              <a:t>Chronic </a:t>
            </a:r>
            <a:r>
              <a:rPr lang="en-US" sz="2800" dirty="0"/>
              <a:t>exposure to UV rays, a cumulative negative effect, changes the differentiation of basal cells </a:t>
            </a:r>
            <a:endParaRPr lang="sr-Latn-RS" sz="2800" dirty="0" smtClean="0"/>
          </a:p>
          <a:p>
            <a:r>
              <a:rPr lang="en-US" sz="2800" dirty="0" smtClean="0"/>
              <a:t>Clinical </a:t>
            </a:r>
            <a:r>
              <a:rPr lang="en-US" sz="2800" dirty="0"/>
              <a:t>picture: </a:t>
            </a:r>
            <a:r>
              <a:rPr lang="en-US" sz="2800" dirty="0" err="1"/>
              <a:t>photoexposed</a:t>
            </a:r>
            <a:r>
              <a:rPr lang="en-US" sz="2800" dirty="0"/>
              <a:t> parts Peasants, sailors Adherent whitish-yellow </a:t>
            </a:r>
            <a:r>
              <a:rPr lang="en-US" sz="2800" dirty="0" err="1"/>
              <a:t>squama</a:t>
            </a:r>
            <a:r>
              <a:rPr lang="en-US" sz="2800" dirty="0"/>
              <a:t> on an erythematous dark base with </a:t>
            </a:r>
            <a:r>
              <a:rPr lang="en-US" sz="2800" dirty="0" err="1"/>
              <a:t>telangiectasias</a:t>
            </a:r>
            <a:r>
              <a:rPr lang="en-US" sz="2800" dirty="0"/>
              <a:t> Clearly limited fields, up to 1 cm, the surrounding skin is damaged (solar </a:t>
            </a:r>
            <a:r>
              <a:rPr lang="en-US" sz="2800" dirty="0" err="1"/>
              <a:t>elastosis</a:t>
            </a:r>
            <a:r>
              <a:rPr lang="en-US" sz="2800" dirty="0"/>
              <a:t>, chronic actinic damage)</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39876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786842" cy="5114948"/>
          </a:xfrm>
        </p:spPr>
        <p:txBody>
          <a:bodyPr>
            <a:normAutofit/>
          </a:bodyPr>
          <a:lstStyle/>
          <a:p>
            <a:r>
              <a:rPr lang="sr-Latn-RS" sz="2800" dirty="0" smtClean="0"/>
              <a:t>C</a:t>
            </a:r>
            <a:r>
              <a:rPr lang="en-US" sz="2800" dirty="0" err="1" smtClean="0"/>
              <a:t>linical</a:t>
            </a:r>
            <a:r>
              <a:rPr lang="en-US" sz="2800" dirty="0" smtClean="0"/>
              <a:t> </a:t>
            </a:r>
            <a:r>
              <a:rPr lang="en-US" sz="2800" dirty="0"/>
              <a:t>picture </a:t>
            </a:r>
            <a:endParaRPr lang="sr-Latn-RS" sz="2800" dirty="0" smtClean="0"/>
          </a:p>
          <a:p>
            <a:r>
              <a:rPr lang="en-US" sz="2800" dirty="0" smtClean="0">
                <a:solidFill>
                  <a:srgbClr val="C00000"/>
                </a:solidFill>
              </a:rPr>
              <a:t>Early </a:t>
            </a:r>
            <a:r>
              <a:rPr lang="en-US" sz="2800" dirty="0">
                <a:solidFill>
                  <a:srgbClr val="C00000"/>
                </a:solidFill>
              </a:rPr>
              <a:t>stage </a:t>
            </a:r>
            <a:r>
              <a:rPr lang="en-US" sz="2800" dirty="0"/>
              <a:t>chronic course, lasts for years. Macula 2-10 cm. </a:t>
            </a:r>
            <a:r>
              <a:rPr lang="en-US" sz="2800" dirty="0" smtClean="0"/>
              <a:t>Pruritus</a:t>
            </a:r>
            <a:r>
              <a:rPr lang="sr-Latn-RS" sz="2800" dirty="0" smtClean="0"/>
              <a:t>.</a:t>
            </a:r>
          </a:p>
          <a:p>
            <a:pPr marL="0" indent="0">
              <a:buNone/>
            </a:pPr>
            <a:r>
              <a:rPr lang="sr-Latn-RS" sz="2800" dirty="0" smtClean="0"/>
              <a:t>-</a:t>
            </a:r>
            <a:r>
              <a:rPr lang="en-US" sz="2800" dirty="0" smtClean="0"/>
              <a:t> </a:t>
            </a:r>
            <a:r>
              <a:rPr lang="en-US" sz="2800" dirty="0"/>
              <a:t>The first form of the early phase of erythematous and </a:t>
            </a:r>
            <a:r>
              <a:rPr lang="en-US" sz="2800" dirty="0" err="1"/>
              <a:t>erythematosquamous</a:t>
            </a:r>
            <a:r>
              <a:rPr lang="en-US" sz="2800" dirty="0"/>
              <a:t> clearly limited surface, </a:t>
            </a:r>
            <a:r>
              <a:rPr lang="en-US" sz="2800" dirty="0" err="1"/>
              <a:t>eczematiform</a:t>
            </a:r>
            <a:r>
              <a:rPr lang="en-US" sz="2800" dirty="0"/>
              <a:t> or </a:t>
            </a:r>
            <a:r>
              <a:rPr lang="en-US" sz="2800" dirty="0" err="1"/>
              <a:t>psoriasiform</a:t>
            </a:r>
            <a:r>
              <a:rPr lang="en-US" sz="2800" dirty="0"/>
              <a:t>. </a:t>
            </a:r>
            <a:r>
              <a:rPr lang="en-US" sz="2800" dirty="0" err="1"/>
              <a:t>Glutes</a:t>
            </a:r>
            <a:r>
              <a:rPr lang="en-US" sz="2800" dirty="0"/>
              <a:t>, hips and face </a:t>
            </a:r>
            <a:endParaRPr lang="sr-Latn-RS" sz="2800" dirty="0" smtClean="0"/>
          </a:p>
          <a:p>
            <a:pPr marL="0" indent="0">
              <a:buNone/>
            </a:pPr>
            <a:r>
              <a:rPr lang="sr-Latn-RS" sz="2800" dirty="0" smtClean="0"/>
              <a:t>- </a:t>
            </a:r>
            <a:r>
              <a:rPr lang="en-US" sz="2800" dirty="0" smtClean="0"/>
              <a:t>Another </a:t>
            </a:r>
            <a:r>
              <a:rPr lang="en-US" sz="2800" dirty="0"/>
              <a:t>form of early stage </a:t>
            </a:r>
            <a:r>
              <a:rPr lang="en-US" sz="2800" dirty="0" err="1"/>
              <a:t>poikilodermic</a:t>
            </a:r>
            <a:r>
              <a:rPr lang="en-US" sz="2800" dirty="0"/>
              <a:t> surface (pale erythema, atrophy, telangiectasia, reticular pigmentation). Lower body, breasts, inner thighs and </a:t>
            </a:r>
            <a:r>
              <a:rPr lang="en-US" sz="2800" dirty="0" smtClean="0"/>
              <a:t>arm</a:t>
            </a:r>
            <a:r>
              <a:rPr lang="sr-Latn-RS" sz="2800" dirty="0"/>
              <a:t>s</a:t>
            </a:r>
            <a:r>
              <a:rPr lang="en-US" sz="2800" dirty="0" smtClean="0"/>
              <a:t>.</a:t>
            </a:r>
            <a:endParaRPr lang="en-US" sz="2800" dirty="0"/>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08543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179512" y="1600200"/>
            <a:ext cx="8821644" cy="5114948"/>
          </a:xfrm>
        </p:spPr>
        <p:txBody>
          <a:bodyPr>
            <a:normAutofit/>
          </a:bodyPr>
          <a:lstStyle/>
          <a:p>
            <a:r>
              <a:rPr lang="en-US" sz="2400" dirty="0"/>
              <a:t>The </a:t>
            </a:r>
            <a:r>
              <a:rPr lang="en-US" sz="2400" dirty="0">
                <a:solidFill>
                  <a:srgbClr val="C00000"/>
                </a:solidFill>
              </a:rPr>
              <a:t>intermediate stage </a:t>
            </a:r>
            <a:r>
              <a:rPr lang="en-US" sz="2400" dirty="0"/>
              <a:t>of the underlying lesion is a plaque. Asymmetric lesions. Irregular shape, </a:t>
            </a:r>
            <a:r>
              <a:rPr lang="en-US" sz="2400" dirty="0" err="1"/>
              <a:t>arciform</a:t>
            </a:r>
            <a:r>
              <a:rPr lang="en-US" sz="2400" dirty="0"/>
              <a:t>, often </a:t>
            </a:r>
            <a:r>
              <a:rPr lang="en-US" sz="2400" dirty="0" err="1"/>
              <a:t>lichenified</a:t>
            </a:r>
            <a:r>
              <a:rPr lang="en-US" sz="2400" dirty="0"/>
              <a:t>. Color from light to dark-dark erythematous. Face, sides of trunk, proximal on extremities. A </a:t>
            </a:r>
            <a:r>
              <a:rPr lang="en-US" sz="2400" dirty="0">
                <a:solidFill>
                  <a:srgbClr val="C00000"/>
                </a:solidFill>
              </a:rPr>
              <a:t>late stage </a:t>
            </a:r>
            <a:r>
              <a:rPr lang="en-US" sz="2400" dirty="0"/>
              <a:t>of the process progression. Hemispheric tumors, </a:t>
            </a:r>
            <a:r>
              <a:rPr lang="en-US" sz="2400" dirty="0" err="1"/>
              <a:t>exulcerating</a:t>
            </a:r>
            <a:r>
              <a:rPr lang="en-US" sz="2400" dirty="0"/>
              <a:t>. Face and folds.</a:t>
            </a:r>
          </a:p>
          <a:p>
            <a:r>
              <a:rPr lang="en-US" sz="2400" dirty="0"/>
              <a:t>A special form is </a:t>
            </a:r>
            <a:r>
              <a:rPr lang="en-US" sz="2400" dirty="0" err="1">
                <a:solidFill>
                  <a:srgbClr val="C00000"/>
                </a:solidFill>
              </a:rPr>
              <a:t>exfoliative</a:t>
            </a:r>
            <a:r>
              <a:rPr lang="en-US" sz="2400" dirty="0">
                <a:solidFill>
                  <a:srgbClr val="C00000"/>
                </a:solidFill>
              </a:rPr>
              <a:t> </a:t>
            </a:r>
            <a:r>
              <a:rPr lang="en-US" sz="2400" dirty="0" err="1">
                <a:solidFill>
                  <a:srgbClr val="C00000"/>
                </a:solidFill>
              </a:rPr>
              <a:t>erythroderma</a:t>
            </a:r>
            <a:r>
              <a:rPr lang="en-US" sz="2400" dirty="0"/>
              <a:t>, which can arise from the beginning of the development of this lymphoma or due to the progression of previous changes. </a:t>
            </a:r>
            <a:r>
              <a:rPr lang="en-US" sz="2400" dirty="0" err="1"/>
              <a:t>Dermatopathic</a:t>
            </a:r>
            <a:r>
              <a:rPr lang="en-US" sz="2400" dirty="0"/>
              <a:t> lymphadenopathy (in the intermediate and late stages), does not have the histological picture of lymphoma. Later, signs of lymphoma and involvement of peripheral blood (leukemia) appear in the glands. Internal organs (lungs, spleen, liver, kidney). It lasts for years (up to 20 years) and ends fatally.</a:t>
            </a:r>
          </a:p>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5200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6022" y="1856683"/>
            <a:ext cx="2305050" cy="1981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0504" y="1975745"/>
            <a:ext cx="2619375" cy="1743075"/>
          </a:xfrm>
          <a:prstGeom prst="rect">
            <a:avLst/>
          </a:prstGeom>
        </p:spPr>
      </p:pic>
      <p:pic>
        <p:nvPicPr>
          <p:cNvPr id="7" name="Picture 6" descr="Image result for mycosis fungoides"/>
          <p:cNvPicPr/>
          <p:nvPr/>
        </p:nvPicPr>
        <p:blipFill>
          <a:blip r:embed="rId4">
            <a:extLst>
              <a:ext uri="{28A0092B-C50C-407E-A947-70E740481C1C}">
                <a14:useLocalDpi xmlns:a14="http://schemas.microsoft.com/office/drawing/2010/main" val="0"/>
              </a:ext>
            </a:extLst>
          </a:blip>
          <a:srcRect/>
          <a:stretch>
            <a:fillRect/>
          </a:stretch>
        </p:blipFill>
        <p:spPr bwMode="auto">
          <a:xfrm>
            <a:off x="1691680" y="4339621"/>
            <a:ext cx="2016224" cy="2304256"/>
          </a:xfrm>
          <a:prstGeom prst="rect">
            <a:avLst/>
          </a:prstGeom>
          <a:noFill/>
          <a:ln>
            <a:no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211" y="4174249"/>
            <a:ext cx="2207959" cy="2415710"/>
          </a:xfrm>
          <a:prstGeom prst="rect">
            <a:avLst/>
          </a:prstGeom>
        </p:spPr>
      </p:pic>
    </p:spTree>
    <p:extLst>
      <p:ext uri="{BB962C8B-B14F-4D97-AF65-F5344CB8AC3E}">
        <p14:creationId xmlns:p14="http://schemas.microsoft.com/office/powerpoint/2010/main" val="10547993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2050" name="Picture 2" descr="Image result for mycosis fungoid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4251" y="2222138"/>
            <a:ext cx="2400300" cy="3619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123" y="2222138"/>
            <a:ext cx="2342634" cy="3466847"/>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12168"/>
          <a:stretch/>
        </p:blipFill>
        <p:spPr>
          <a:xfrm>
            <a:off x="3131840" y="3100593"/>
            <a:ext cx="2952328" cy="1709935"/>
          </a:xfrm>
          <a:prstGeom prst="rect">
            <a:avLst/>
          </a:prstGeom>
        </p:spPr>
      </p:pic>
    </p:spTree>
    <p:extLst>
      <p:ext uri="{BB962C8B-B14F-4D97-AF65-F5344CB8AC3E}">
        <p14:creationId xmlns:p14="http://schemas.microsoft.com/office/powerpoint/2010/main" val="3085605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54" y="2144833"/>
            <a:ext cx="2619375" cy="17430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4" y="2144833"/>
            <a:ext cx="2238375" cy="2047875"/>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3610"/>
          <a:stretch/>
        </p:blipFill>
        <p:spPr>
          <a:xfrm>
            <a:off x="179512" y="4693892"/>
            <a:ext cx="2414642" cy="1819275"/>
          </a:xfrm>
          <a:prstGeom prst="rect">
            <a:avLst/>
          </a:prstGeom>
        </p:spPr>
      </p:pic>
      <p:pic>
        <p:nvPicPr>
          <p:cNvPr id="1026" name="Picture 2" descr="Image result for mycosis fungoid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1169" y="4571966"/>
            <a:ext cx="2872960" cy="19430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3" y="2056801"/>
            <a:ext cx="2649913" cy="24989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lated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93831" y="4685760"/>
            <a:ext cx="2884266" cy="1922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88783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dirty="0">
                <a:solidFill>
                  <a:schemeClr val="tx2">
                    <a:lumMod val="75000"/>
                  </a:schemeClr>
                </a:solidFill>
                <a:latin typeface="Arial" panose="020B0604020202020204" pitchFamily="34" charset="0"/>
                <a:cs typeface="Arial" panose="020B0604020202020204" pitchFamily="34" charset="0"/>
              </a:rPr>
              <a:t>Mycosis fungoides</a:t>
            </a:r>
            <a:endParaRPr lang="en-US" dirty="0"/>
          </a:p>
        </p:txBody>
      </p:sp>
      <p:sp>
        <p:nvSpPr>
          <p:cNvPr id="4" name="Content Placeholder 3"/>
          <p:cNvSpPr>
            <a:spLocks noGrp="1"/>
          </p:cNvSpPr>
          <p:nvPr>
            <p:ph sz="quarter" idx="2"/>
          </p:nvPr>
        </p:nvSpPr>
        <p:spPr>
          <a:xfrm>
            <a:off x="3995936" y="1589566"/>
            <a:ext cx="5040560" cy="5151801"/>
          </a:xfrm>
        </p:spPr>
        <p:txBody>
          <a:bodyPr>
            <a:normAutofit/>
          </a:bodyPr>
          <a:lstStyle/>
          <a:p>
            <a:r>
              <a:rPr lang="en-US" sz="2400" dirty="0"/>
              <a:t>HP finding of skin and lymph glands (</a:t>
            </a:r>
            <a:r>
              <a:rPr lang="en-US" sz="2400" dirty="0" err="1"/>
              <a:t>epidermotropism</a:t>
            </a:r>
            <a:r>
              <a:rPr lang="en-US" sz="2400" dirty="0"/>
              <a:t> of pathological lymphocytes and polymorphic dermal infiltrate). Later atypical lymphocytes with </a:t>
            </a:r>
            <a:r>
              <a:rPr lang="en-US" sz="2400" dirty="0" err="1"/>
              <a:t>cerebriform</a:t>
            </a:r>
            <a:r>
              <a:rPr lang="en-US" sz="2400" dirty="0"/>
              <a:t> nuclei, dense infiltrate. In the tumor phase, cellular </a:t>
            </a:r>
            <a:r>
              <a:rPr lang="en-US" sz="2400" dirty="0" err="1"/>
              <a:t>atypia</a:t>
            </a:r>
            <a:r>
              <a:rPr lang="en-US" sz="2400" dirty="0"/>
              <a:t> is </a:t>
            </a:r>
            <a:r>
              <a:rPr lang="en-US" sz="2400" dirty="0" smtClean="0"/>
              <a:t>significant</a:t>
            </a:r>
            <a:endParaRPr lang="sr-Latn-RS" sz="2400" dirty="0" smtClean="0"/>
          </a:p>
          <a:p>
            <a:r>
              <a:rPr lang="sr-Latn-RS" sz="2400" dirty="0" smtClean="0"/>
              <a:t>CB</a:t>
            </a:r>
            <a:r>
              <a:rPr lang="en-US" sz="2400" dirty="0" smtClean="0"/>
              <a:t>S</a:t>
            </a:r>
            <a:r>
              <a:rPr lang="en-US" sz="2400" dirty="0"/>
              <a:t>, lung imaging, CT </a:t>
            </a:r>
            <a:endParaRPr lang="sr-Latn-RS" sz="2400" dirty="0" smtClean="0"/>
          </a:p>
          <a:p>
            <a:r>
              <a:rPr lang="en-US" sz="2400" dirty="0" smtClean="0"/>
              <a:t>Differential </a:t>
            </a:r>
            <a:r>
              <a:rPr lang="en-US" sz="2400" dirty="0"/>
              <a:t>dg: difficult in the beginning, and in the later stages other lymphomas should be excluded by </a:t>
            </a:r>
            <a:r>
              <a:rPr lang="en-US" sz="2400" dirty="0" err="1"/>
              <a:t>immunohistochemical</a:t>
            </a:r>
            <a:r>
              <a:rPr lang="en-US" sz="2400" dirty="0"/>
              <a:t> methods</a:t>
            </a:r>
          </a:p>
          <a:p>
            <a:endParaRPr lang="en-US" sz="2400" dirty="0">
              <a:solidFill>
                <a:schemeClr val="tx2">
                  <a:lumMod val="75000"/>
                </a:schemeClr>
              </a:solidFill>
            </a:endParaRPr>
          </a:p>
        </p:txBody>
      </p:sp>
      <p:pic>
        <p:nvPicPr>
          <p:cNvPr id="5" name="Picture 2" descr="Image result for mycosis fungoides"/>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577321"/>
            <a:ext cx="3700717" cy="27755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061" y="4581128"/>
            <a:ext cx="3670176" cy="2052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651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Mycosis fungoides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Therapy: Local therapy in the initial stages. PUVA therapy, local </a:t>
            </a:r>
            <a:r>
              <a:rPr lang="en-US" sz="2800" dirty="0" err="1"/>
              <a:t>cytostatics</a:t>
            </a:r>
            <a:r>
              <a:rPr lang="en-US" sz="2800" dirty="0"/>
              <a:t>. </a:t>
            </a:r>
            <a:endParaRPr lang="sr-Latn-RS" sz="2800" dirty="0" smtClean="0"/>
          </a:p>
          <a:p>
            <a:r>
              <a:rPr lang="en-US" sz="2800" dirty="0" smtClean="0"/>
              <a:t>In </a:t>
            </a:r>
            <a:r>
              <a:rPr lang="en-US" sz="2800" dirty="0"/>
              <a:t>the tumor phase, ionizing radiation </a:t>
            </a:r>
            <a:endParaRPr lang="sr-Latn-RS" sz="2800" dirty="0" smtClean="0"/>
          </a:p>
          <a:p>
            <a:r>
              <a:rPr lang="en-US" sz="2800" dirty="0" smtClean="0"/>
              <a:t>Systemic </a:t>
            </a:r>
            <a:r>
              <a:rPr lang="en-US" sz="2800" dirty="0"/>
              <a:t>therapy: </a:t>
            </a:r>
            <a:r>
              <a:rPr lang="en-US" sz="2800" dirty="0" err="1"/>
              <a:t>acitretin</a:t>
            </a:r>
            <a:r>
              <a:rPr lang="en-US" sz="2800" dirty="0"/>
              <a:t>, interferon, </a:t>
            </a:r>
            <a:r>
              <a:rPr lang="en-US" sz="2800" dirty="0" err="1"/>
              <a:t>cytostatics</a:t>
            </a:r>
            <a:r>
              <a:rPr lang="en-US" sz="2800" dirty="0"/>
              <a:t>.</a:t>
            </a:r>
            <a:endParaRPr lang="en-US" sz="28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2487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Syndroma Sezary</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600" dirty="0" err="1"/>
              <a:t>Erythroderma</a:t>
            </a:r>
            <a:r>
              <a:rPr lang="en-US" sz="2600" dirty="0"/>
              <a:t>, generalized enlargement of the lymph glands, </a:t>
            </a:r>
            <a:r>
              <a:rPr lang="en-US" sz="2600" dirty="0" err="1"/>
              <a:t>palmoplantar</a:t>
            </a:r>
            <a:r>
              <a:rPr lang="en-US" sz="2600" dirty="0"/>
              <a:t> hyperkeratosis and the presence of atypical lymphocytic cells (</a:t>
            </a:r>
            <a:r>
              <a:rPr lang="en-US" sz="2600" dirty="0" err="1"/>
              <a:t>Sezary</a:t>
            </a:r>
            <a:r>
              <a:rPr lang="en-US" sz="2600" dirty="0"/>
              <a:t> cells) in the peripheral blood </a:t>
            </a:r>
            <a:endParaRPr lang="sr-Latn-RS" sz="2600" dirty="0" smtClean="0"/>
          </a:p>
          <a:p>
            <a:r>
              <a:rPr lang="en-US" sz="2600" dirty="0" smtClean="0"/>
              <a:t>The </a:t>
            </a:r>
            <a:r>
              <a:rPr lang="en-US" sz="2600" dirty="0"/>
              <a:t>etiology is unclear </a:t>
            </a:r>
            <a:endParaRPr lang="sr-Latn-RS" sz="2600" dirty="0" smtClean="0"/>
          </a:p>
          <a:p>
            <a:r>
              <a:rPr lang="en-US" sz="2600" dirty="0" smtClean="0"/>
              <a:t>Occurs </a:t>
            </a:r>
            <a:r>
              <a:rPr lang="en-US" sz="2600" dirty="0"/>
              <a:t>after the age of </a:t>
            </a:r>
            <a:r>
              <a:rPr lang="en-US" sz="2600" dirty="0" smtClean="0"/>
              <a:t>50</a:t>
            </a:r>
            <a:endParaRPr lang="sr-Latn-RS" sz="2600" dirty="0" smtClean="0"/>
          </a:p>
          <a:p>
            <a:r>
              <a:rPr lang="en-US" sz="2600" dirty="0" smtClean="0"/>
              <a:t>Itching</a:t>
            </a:r>
            <a:endParaRPr lang="sr-Latn-RS" sz="2600" dirty="0" smtClean="0"/>
          </a:p>
          <a:p>
            <a:r>
              <a:rPr lang="en-US" sz="2600" dirty="0" smtClean="0"/>
              <a:t>This </a:t>
            </a:r>
            <a:r>
              <a:rPr lang="en-US" sz="2600" dirty="0"/>
              <a:t>form of T cell lymphoma is more aggressive than MF and the prognosis is worse </a:t>
            </a:r>
            <a:endParaRPr lang="sr-Latn-RS" sz="2600" dirty="0" smtClean="0"/>
          </a:p>
          <a:p>
            <a:r>
              <a:rPr lang="en-US" sz="2600" dirty="0" smtClean="0"/>
              <a:t>Therapy</a:t>
            </a:r>
            <a:r>
              <a:rPr lang="en-US" sz="2600" dirty="0"/>
              <a:t>: refractory to therapy. </a:t>
            </a:r>
            <a:r>
              <a:rPr lang="sr-Latn-RS" sz="2600" dirty="0" smtClean="0"/>
              <a:t>Systemic</a:t>
            </a:r>
            <a:r>
              <a:rPr lang="en-US" sz="2600" dirty="0" smtClean="0"/>
              <a:t> </a:t>
            </a:r>
            <a:r>
              <a:rPr lang="en-US" sz="2600" dirty="0"/>
              <a:t>therapy, chemotherapy.</a:t>
            </a:r>
          </a:p>
          <a:p>
            <a:endParaRPr lang="sr-Latn-RS" sz="2600" dirty="0" smtClean="0">
              <a:solidFill>
                <a:schemeClr val="tx2">
                  <a:lumMod val="75000"/>
                </a:schemeClr>
              </a:solidFill>
              <a:cs typeface="Arial" panose="020B0604020202020204" pitchFamily="34" charset="0"/>
            </a:endParaRPr>
          </a:p>
          <a:p>
            <a:endParaRPr lang="en-US" sz="26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42517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a:solidFill>
                  <a:schemeClr val="tx2">
                    <a:lumMod val="75000"/>
                  </a:schemeClr>
                </a:solidFill>
                <a:latin typeface="Arial" panose="020B0604020202020204" pitchFamily="34" charset="0"/>
                <a:cs typeface="Arial" panose="020B0604020202020204" pitchFamily="34" charset="0"/>
              </a:rPr>
              <a:t>Syndroma Sezary</a:t>
            </a:r>
            <a:endParaRPr lang="en-US" sz="3600" dirty="0"/>
          </a:p>
        </p:txBody>
      </p:sp>
      <p:pic>
        <p:nvPicPr>
          <p:cNvPr id="11" name="Content Placeholder 10"/>
          <p:cNvPicPr>
            <a:picLocks noGrp="1" noChangeAspect="1"/>
          </p:cNvPicPr>
          <p:nvPr>
            <p:ph sz="quarter" idx="1"/>
          </p:nvPr>
        </p:nvPicPr>
        <p:blipFill rotWithShape="1">
          <a:blip r:embed="rId2">
            <a:extLst>
              <a:ext uri="{28A0092B-C50C-407E-A947-70E740481C1C}">
                <a14:useLocalDpi xmlns:a14="http://schemas.microsoft.com/office/drawing/2010/main" val="0"/>
              </a:ext>
            </a:extLst>
          </a:blip>
          <a:srcRect b="13291"/>
          <a:stretch/>
        </p:blipFill>
        <p:spPr>
          <a:xfrm>
            <a:off x="899592" y="4153272"/>
            <a:ext cx="1724025" cy="2304256"/>
          </a:xfrm>
        </p:spPr>
      </p:pic>
      <p:sp>
        <p:nvSpPr>
          <p:cNvPr id="4" name="Content Placeholder 3"/>
          <p:cNvSpPr>
            <a:spLocks noGrp="1"/>
          </p:cNvSpPr>
          <p:nvPr>
            <p:ph sz="quarter" idx="2"/>
          </p:nvPr>
        </p:nvSpPr>
        <p:spPr/>
        <p:txBody>
          <a:bodyPr/>
          <a:lstStyle/>
          <a:p>
            <a:endParaRPr lang="en-US"/>
          </a:p>
        </p:txBody>
      </p:sp>
      <p:pic>
        <p:nvPicPr>
          <p:cNvPr id="5122" name="Picture 2" descr="Image result for sezary syndrom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4854" y="4059915"/>
            <a:ext cx="3706293" cy="252028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1606666"/>
            <a:ext cx="3109250" cy="239412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sezary syndrome"/>
          <p:cNvPicPr>
            <a:picLocks noChangeAspect="1" noChangeArrowheads="1"/>
          </p:cNvPicPr>
          <p:nvPr/>
        </p:nvPicPr>
        <p:blipFill rotWithShape="1">
          <a:blip r:embed="rId5">
            <a:extLst>
              <a:ext uri="{28A0092B-C50C-407E-A947-70E740481C1C}">
                <a14:useLocalDpi xmlns:a14="http://schemas.microsoft.com/office/drawing/2010/main" val="0"/>
              </a:ext>
            </a:extLst>
          </a:blip>
          <a:srcRect r="19820"/>
          <a:stretch/>
        </p:blipFill>
        <p:spPr bwMode="auto">
          <a:xfrm>
            <a:off x="5220072" y="1658399"/>
            <a:ext cx="2738264" cy="2278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508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
            </a:r>
            <a:br>
              <a:rPr lang="en-US" sz="3200" dirty="0"/>
            </a:br>
            <a:r>
              <a:rPr lang="en-US" sz="4000" dirty="0"/>
              <a:t>Primary B cell lymphomas</a:t>
            </a:r>
            <a:r>
              <a:rPr lang="en-US" sz="3200" dirty="0"/>
              <a:t/>
            </a:r>
            <a:br>
              <a:rPr lang="en-US" sz="3200" dirty="0"/>
            </a:b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600" dirty="0"/>
              <a:t>Non-specific skin lesions </a:t>
            </a:r>
            <a:endParaRPr lang="sr-Latn-RS" sz="2600" dirty="0" smtClean="0"/>
          </a:p>
          <a:p>
            <a:r>
              <a:rPr lang="en-US" sz="2600" dirty="0" smtClean="0"/>
              <a:t>No </a:t>
            </a:r>
            <a:r>
              <a:rPr lang="en-US" sz="2600" dirty="0"/>
              <a:t>pruritus </a:t>
            </a:r>
            <a:endParaRPr lang="sr-Latn-RS" sz="2600" dirty="0" smtClean="0"/>
          </a:p>
          <a:p>
            <a:r>
              <a:rPr lang="sr-Latn-RS" sz="2600" dirty="0" smtClean="0"/>
              <a:t>Lesions</a:t>
            </a:r>
            <a:r>
              <a:rPr lang="en-US" sz="2600" dirty="0" smtClean="0"/>
              <a:t> </a:t>
            </a:r>
            <a:r>
              <a:rPr lang="en-US" sz="2600" dirty="0"/>
              <a:t>are in limited regions, livid and dark plaques and </a:t>
            </a:r>
            <a:r>
              <a:rPr lang="en-US" sz="2600" dirty="0" smtClean="0"/>
              <a:t>tumors</a:t>
            </a:r>
            <a:endParaRPr lang="sr-Latn-RS" sz="2600" dirty="0" smtClean="0"/>
          </a:p>
          <a:p>
            <a:r>
              <a:rPr lang="en-US" sz="2600" dirty="0" err="1" smtClean="0"/>
              <a:t>Extracutaneous</a:t>
            </a:r>
            <a:r>
              <a:rPr lang="en-US" sz="2600" dirty="0" smtClean="0"/>
              <a:t> </a:t>
            </a:r>
            <a:r>
              <a:rPr lang="en-US" sz="2600" dirty="0"/>
              <a:t>localizations (glands and internal organs) </a:t>
            </a:r>
            <a:endParaRPr lang="sr-Latn-RS" sz="2600" dirty="0" smtClean="0"/>
          </a:p>
          <a:p>
            <a:r>
              <a:rPr lang="en-US" sz="2600" dirty="0" smtClean="0"/>
              <a:t>HP </a:t>
            </a:r>
            <a:r>
              <a:rPr lang="en-US" sz="2600" dirty="0"/>
              <a:t>findings (monomorphic cellular infiltrate without </a:t>
            </a:r>
            <a:r>
              <a:rPr lang="en-US" sz="2600" dirty="0" err="1"/>
              <a:t>epidermotropism</a:t>
            </a:r>
            <a:r>
              <a:rPr lang="en-US" sz="2600" dirty="0"/>
              <a:t>) </a:t>
            </a:r>
            <a:endParaRPr lang="sr-Latn-RS" sz="2600" dirty="0" smtClean="0"/>
          </a:p>
          <a:p>
            <a:r>
              <a:rPr lang="en-US" sz="2600" dirty="0" smtClean="0"/>
              <a:t>Radio </a:t>
            </a:r>
            <a:r>
              <a:rPr lang="en-US" sz="2600" dirty="0"/>
              <a:t>and chemotherapy</a:t>
            </a:r>
            <a:endParaRPr lang="en-US" sz="26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5552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Keratosis solaris</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After several years, about 20% transform into squamous cell carcinoma (growth, infiltration, ulceration, inflammation of the environment</a:t>
            </a:r>
            <a:r>
              <a:rPr lang="en-US" sz="2800" dirty="0" smtClean="0"/>
              <a:t>) </a:t>
            </a:r>
            <a:endParaRPr lang="sr-Latn-RS" sz="2800" dirty="0" smtClean="0"/>
          </a:p>
          <a:p>
            <a:r>
              <a:rPr lang="en-US" sz="2800" dirty="0" smtClean="0"/>
              <a:t>Metastases </a:t>
            </a:r>
            <a:r>
              <a:rPr lang="en-US" sz="2800" dirty="0"/>
              <a:t>of </a:t>
            </a:r>
            <a:r>
              <a:rPr lang="en-US" sz="2800" dirty="0" err="1" smtClean="0"/>
              <a:t>spinocellular</a:t>
            </a:r>
            <a:r>
              <a:rPr lang="sr-Latn-RS" sz="2800" dirty="0" smtClean="0"/>
              <a:t> based on</a:t>
            </a:r>
            <a:r>
              <a:rPr lang="en-US" sz="2800" dirty="0" smtClean="0"/>
              <a:t> </a:t>
            </a:r>
            <a:r>
              <a:rPr lang="en-US" sz="2800" dirty="0"/>
              <a:t>keratosis are rare (up to 3</a:t>
            </a:r>
            <a:r>
              <a:rPr lang="en-US" sz="2800" dirty="0" smtClean="0"/>
              <a:t>%)</a:t>
            </a:r>
            <a:endParaRPr lang="sr-Latn-RS" sz="2800" dirty="0" smtClean="0"/>
          </a:p>
          <a:p>
            <a:r>
              <a:rPr lang="en-US" sz="2800" dirty="0" smtClean="0"/>
              <a:t> </a:t>
            </a:r>
            <a:r>
              <a:rPr lang="en-US" sz="2800" dirty="0"/>
              <a:t>Therapy: </a:t>
            </a:r>
            <a:r>
              <a:rPr lang="en-US" sz="2800" dirty="0" err="1"/>
              <a:t>cryotherapy</a:t>
            </a:r>
            <a:r>
              <a:rPr lang="en-US" sz="2800" dirty="0"/>
              <a:t>, 5% 5 fluorouracil (topical cytostatic), </a:t>
            </a:r>
            <a:r>
              <a:rPr lang="en-US" sz="2800" dirty="0" err="1"/>
              <a:t>tretinoin</a:t>
            </a:r>
            <a:r>
              <a:rPr lang="en-US" sz="2800" dirty="0"/>
              <a:t>, surgical therapy</a:t>
            </a: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60744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3200" b="1" dirty="0">
                <a:solidFill>
                  <a:schemeClr val="tx2">
                    <a:lumMod val="75000"/>
                  </a:schemeClr>
                </a:solidFill>
                <a:latin typeface="Arial" panose="020B0604020202020204" pitchFamily="34" charset="0"/>
                <a:cs typeface="Arial" panose="020B0604020202020204" pitchFamily="34" charset="0"/>
              </a:rPr>
              <a:t>Примарни Б ћелијски лимфоми</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222886"/>
            <a:ext cx="2576945" cy="3869575"/>
          </a:xfrm>
          <a:prstGeom prst="rect">
            <a:avLst/>
          </a:prstGeom>
        </p:spPr>
      </p:pic>
      <p:pic>
        <p:nvPicPr>
          <p:cNvPr id="6146" name="Picture 2" descr="Image result for B cell lympho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0671" y="2996952"/>
            <a:ext cx="2800186" cy="28375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832" y="3298342"/>
            <a:ext cx="2753888" cy="2114550"/>
          </a:xfrm>
          <a:prstGeom prst="rect">
            <a:avLst/>
          </a:prstGeom>
        </p:spPr>
      </p:pic>
    </p:spTree>
    <p:extLst>
      <p:ext uri="{BB962C8B-B14F-4D97-AF65-F5344CB8AC3E}">
        <p14:creationId xmlns:p14="http://schemas.microsoft.com/office/powerpoint/2010/main" val="41843868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Morbus Hodgkin</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600" dirty="0"/>
              <a:t>A progressive disease with a poor prognosis </a:t>
            </a:r>
            <a:endParaRPr lang="sr-Latn-RS" sz="2600" dirty="0" smtClean="0"/>
          </a:p>
          <a:p>
            <a:r>
              <a:rPr lang="en-US" sz="2600" dirty="0" smtClean="0"/>
              <a:t>Younger </a:t>
            </a:r>
            <a:r>
              <a:rPr lang="en-US" sz="2600" dirty="0"/>
              <a:t>people </a:t>
            </a:r>
            <a:endParaRPr lang="sr-Latn-RS" sz="2600" dirty="0" smtClean="0"/>
          </a:p>
          <a:p>
            <a:r>
              <a:rPr lang="en-US" sz="2600" dirty="0" smtClean="0"/>
              <a:t>First </a:t>
            </a:r>
            <a:r>
              <a:rPr lang="sr-Latn-RS" sz="2600" dirty="0" smtClean="0"/>
              <a:t>lesion</a:t>
            </a:r>
            <a:r>
              <a:rPr lang="en-US" sz="2600" dirty="0" smtClean="0"/>
              <a:t>s </a:t>
            </a:r>
            <a:r>
              <a:rPr lang="en-US" sz="2600" dirty="0"/>
              <a:t>in the lymph glands, later internal organs </a:t>
            </a:r>
            <a:endParaRPr lang="sr-Latn-RS" sz="2600" dirty="0" smtClean="0"/>
          </a:p>
          <a:p>
            <a:r>
              <a:rPr lang="en-US" sz="2600" dirty="0" smtClean="0">
                <a:solidFill>
                  <a:srgbClr val="C00000"/>
                </a:solidFill>
              </a:rPr>
              <a:t>Specific </a:t>
            </a:r>
            <a:r>
              <a:rPr lang="en-US" sz="2600" dirty="0">
                <a:solidFill>
                  <a:srgbClr val="C00000"/>
                </a:solidFill>
              </a:rPr>
              <a:t>lesions </a:t>
            </a:r>
            <a:r>
              <a:rPr lang="en-US" sz="2600" dirty="0"/>
              <a:t>livid plaques or ulcerating nodules (Reed-Sternberg multinucleated cells) </a:t>
            </a:r>
            <a:endParaRPr lang="sr-Latn-RS" sz="2600" dirty="0" smtClean="0"/>
          </a:p>
          <a:p>
            <a:r>
              <a:rPr lang="en-US" sz="2600" dirty="0" smtClean="0">
                <a:solidFill>
                  <a:srgbClr val="C00000"/>
                </a:solidFill>
              </a:rPr>
              <a:t>Non-specific </a:t>
            </a:r>
            <a:r>
              <a:rPr lang="en-US" sz="2600" dirty="0">
                <a:solidFill>
                  <a:srgbClr val="C00000"/>
                </a:solidFill>
              </a:rPr>
              <a:t>lesions </a:t>
            </a:r>
            <a:r>
              <a:rPr lang="en-US" sz="2600" dirty="0"/>
              <a:t>pruritus, </a:t>
            </a:r>
            <a:r>
              <a:rPr lang="en-US" sz="2600" dirty="0" err="1"/>
              <a:t>prurigo</a:t>
            </a:r>
            <a:r>
              <a:rPr lang="en-US" sz="2600" dirty="0"/>
              <a:t>, pigmentation, </a:t>
            </a:r>
            <a:r>
              <a:rPr lang="en-US" sz="2600" dirty="0" err="1"/>
              <a:t>ichthyosis</a:t>
            </a:r>
            <a:r>
              <a:rPr lang="en-US" sz="2600" dirty="0"/>
              <a:t>, herpes zoster </a:t>
            </a:r>
            <a:endParaRPr lang="sr-Latn-RS" sz="2600" dirty="0" smtClean="0"/>
          </a:p>
          <a:p>
            <a:r>
              <a:rPr lang="en-US" sz="2600" dirty="0" smtClean="0"/>
              <a:t>Therapy </a:t>
            </a:r>
            <a:r>
              <a:rPr lang="en-US" sz="2600" dirty="0"/>
              <a:t>of skin lesions: treatment of the underlying disease</a:t>
            </a:r>
          </a:p>
          <a:p>
            <a:endParaRPr lang="en-US" sz="26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66936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Cutaneous </a:t>
            </a:r>
            <a:r>
              <a:rPr lang="sr-Latn-RS" sz="3600" dirty="0" smtClean="0"/>
              <a:t>lesions</a:t>
            </a:r>
            <a:r>
              <a:rPr lang="en-US" sz="3600" dirty="0" smtClean="0"/>
              <a:t> </a:t>
            </a:r>
            <a:r>
              <a:rPr lang="en-US" sz="3600" dirty="0"/>
              <a:t>in </a:t>
            </a:r>
            <a:r>
              <a:rPr lang="en-US" sz="3600" dirty="0" err="1"/>
              <a:t>leukemias</a:t>
            </a:r>
            <a:endParaRPr lang="en-US" sz="36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600" dirty="0" err="1"/>
              <a:t>Leukemias</a:t>
            </a:r>
            <a:r>
              <a:rPr lang="en-US" sz="2600" dirty="0"/>
              <a:t> can affect the skin and mucous membranes directly (specific lesions) or indirectly (</a:t>
            </a:r>
            <a:r>
              <a:rPr lang="en-US" sz="2600" dirty="0" err="1"/>
              <a:t>paraneoplastic</a:t>
            </a:r>
            <a:r>
              <a:rPr lang="en-US" sz="2600" dirty="0"/>
              <a:t> lesions) </a:t>
            </a:r>
            <a:endParaRPr lang="sr-Latn-RS" sz="2600" dirty="0" smtClean="0"/>
          </a:p>
          <a:p>
            <a:r>
              <a:rPr lang="en-US" sz="2600" dirty="0" smtClean="0">
                <a:solidFill>
                  <a:srgbClr val="C00000"/>
                </a:solidFill>
              </a:rPr>
              <a:t>Specific </a:t>
            </a:r>
            <a:r>
              <a:rPr lang="en-US" sz="2600" dirty="0">
                <a:solidFill>
                  <a:srgbClr val="C00000"/>
                </a:solidFill>
              </a:rPr>
              <a:t>lesions </a:t>
            </a:r>
            <a:r>
              <a:rPr lang="en-US" sz="2600" dirty="0"/>
              <a:t>pathological infiltrates, papules, plaques, nodules, </a:t>
            </a:r>
            <a:r>
              <a:rPr lang="en-US" sz="2600" dirty="0" err="1" smtClean="0"/>
              <a:t>erythroderma</a:t>
            </a:r>
            <a:endParaRPr lang="sr-Latn-RS" sz="2600" dirty="0" smtClean="0"/>
          </a:p>
          <a:p>
            <a:r>
              <a:rPr lang="en-US" sz="2600" dirty="0" smtClean="0"/>
              <a:t>Necrotizing </a:t>
            </a:r>
            <a:r>
              <a:rPr lang="en-US" sz="2600" dirty="0"/>
              <a:t>infiltrates on the </a:t>
            </a:r>
            <a:r>
              <a:rPr lang="en-US" sz="2600" dirty="0" err="1"/>
              <a:t>buccal</a:t>
            </a:r>
            <a:r>
              <a:rPr lang="en-US" sz="2600" dirty="0"/>
              <a:t> and genital </a:t>
            </a:r>
            <a:r>
              <a:rPr lang="en-US" sz="2600" dirty="0" smtClean="0"/>
              <a:t>mucosa</a:t>
            </a:r>
            <a:endParaRPr lang="sr-Latn-RS" sz="2600" dirty="0" smtClean="0"/>
          </a:p>
          <a:p>
            <a:r>
              <a:rPr lang="en-US" sz="2600" dirty="0" smtClean="0">
                <a:solidFill>
                  <a:srgbClr val="C00000"/>
                </a:solidFill>
              </a:rPr>
              <a:t>Non-specific </a:t>
            </a:r>
            <a:r>
              <a:rPr lang="en-US" sz="2600" dirty="0">
                <a:solidFill>
                  <a:srgbClr val="C00000"/>
                </a:solidFill>
              </a:rPr>
              <a:t>lesions </a:t>
            </a:r>
            <a:r>
              <a:rPr lang="en-US" sz="2600" dirty="0"/>
              <a:t>pruritus, </a:t>
            </a:r>
            <a:r>
              <a:rPr lang="en-US" sz="2600" dirty="0" err="1"/>
              <a:t>prurigo</a:t>
            </a:r>
            <a:r>
              <a:rPr lang="en-US" sz="2600" dirty="0"/>
              <a:t>, </a:t>
            </a:r>
            <a:r>
              <a:rPr lang="en-US" sz="2600" dirty="0" err="1"/>
              <a:t>purpura</a:t>
            </a:r>
            <a:r>
              <a:rPr lang="en-US" sz="2600" dirty="0"/>
              <a:t>, </a:t>
            </a:r>
            <a:r>
              <a:rPr lang="en-US" sz="2600" dirty="0" err="1" smtClean="0"/>
              <a:t>vesiculo</a:t>
            </a:r>
            <a:r>
              <a:rPr lang="en-US" sz="2600" dirty="0" smtClean="0"/>
              <a:t>-bullae </a:t>
            </a:r>
            <a:endParaRPr lang="sr-Latn-RS" sz="2600" dirty="0" smtClean="0"/>
          </a:p>
          <a:p>
            <a:r>
              <a:rPr lang="en-US" sz="2600" dirty="0" err="1" smtClean="0"/>
              <a:t>Paraneoplastic</a:t>
            </a:r>
            <a:r>
              <a:rPr lang="en-US" sz="2600" dirty="0" smtClean="0"/>
              <a:t> </a:t>
            </a:r>
            <a:r>
              <a:rPr lang="en-US" sz="2600" dirty="0" err="1" smtClean="0"/>
              <a:t>dermatoses</a:t>
            </a:r>
            <a:endParaRPr lang="sr-Latn-RS" sz="2600" dirty="0" smtClean="0"/>
          </a:p>
          <a:p>
            <a:r>
              <a:rPr lang="en-US" sz="2600" dirty="0" smtClean="0"/>
              <a:t>Therapy </a:t>
            </a:r>
            <a:r>
              <a:rPr lang="en-US" sz="2600" dirty="0"/>
              <a:t>of skin lesions: treatment of the underlying </a:t>
            </a:r>
            <a:r>
              <a:rPr lang="en-US" sz="2600" dirty="0" smtClean="0"/>
              <a:t>disease</a:t>
            </a:r>
            <a:endParaRPr lang="sr-Latn-RS" sz="2600" dirty="0" smtClean="0"/>
          </a:p>
          <a:p>
            <a:r>
              <a:rPr lang="en-US" sz="2600" dirty="0" smtClean="0"/>
              <a:t> </a:t>
            </a:r>
            <a:r>
              <a:rPr lang="en-US" sz="2600" dirty="0"/>
              <a:t>Superficial radiation </a:t>
            </a:r>
            <a:r>
              <a:rPr lang="en-US" sz="2600" dirty="0" smtClean="0"/>
              <a:t>therapy</a:t>
            </a:r>
            <a:endParaRPr lang="en-US" sz="2600" dirty="0"/>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0048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Morbus Bowen</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Carcinoma in situ (intradermal squamous cell </a:t>
            </a:r>
            <a:r>
              <a:rPr lang="en-US" sz="2800" dirty="0" err="1"/>
              <a:t>epithelioma</a:t>
            </a:r>
            <a:r>
              <a:rPr lang="en-US" sz="2800" dirty="0"/>
              <a:t>) </a:t>
            </a:r>
            <a:endParaRPr lang="sr-Latn-RS" sz="2800" dirty="0" smtClean="0"/>
          </a:p>
          <a:p>
            <a:r>
              <a:rPr lang="en-US" sz="2800" dirty="0" smtClean="0"/>
              <a:t>Arsenic </a:t>
            </a:r>
            <a:r>
              <a:rPr lang="en-US" sz="2800" dirty="0"/>
              <a:t>salts, UV radiation</a:t>
            </a:r>
            <a:endParaRPr lang="en-US" sz="2800" dirty="0" smtClean="0">
              <a:solidFill>
                <a:schemeClr val="tx2">
                  <a:lumMod val="75000"/>
                </a:schemeClr>
              </a:solidFill>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645024"/>
            <a:ext cx="2133600" cy="2143125"/>
          </a:xfrm>
          <a:prstGeom prst="rect">
            <a:avLst/>
          </a:prstGeom>
        </p:spPr>
      </p:pic>
      <p:pic>
        <p:nvPicPr>
          <p:cNvPr id="6" name="Picture 5" descr="Image result for morbus bowen"/>
          <p:cNvPicPr/>
          <p:nvPr/>
        </p:nvPicPr>
        <p:blipFill>
          <a:blip r:embed="rId3">
            <a:extLst>
              <a:ext uri="{28A0092B-C50C-407E-A947-70E740481C1C}">
                <a14:useLocalDpi xmlns:a14="http://schemas.microsoft.com/office/drawing/2010/main" val="0"/>
              </a:ext>
            </a:extLst>
          </a:blip>
          <a:srcRect/>
          <a:stretch>
            <a:fillRect/>
          </a:stretch>
        </p:blipFill>
        <p:spPr bwMode="auto">
          <a:xfrm>
            <a:off x="3253810" y="3856161"/>
            <a:ext cx="2643505" cy="1720850"/>
          </a:xfrm>
          <a:prstGeom prst="rect">
            <a:avLst/>
          </a:prstGeom>
          <a:noFill/>
          <a:ln>
            <a:noFill/>
          </a:ln>
        </p:spPr>
      </p:pic>
      <p:pic>
        <p:nvPicPr>
          <p:cNvPr id="9" name="Picture 8" descr="Image result for morbus bow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6757" y="3297361"/>
            <a:ext cx="2279650" cy="2279650"/>
          </a:xfrm>
          <a:prstGeom prst="rect">
            <a:avLst/>
          </a:prstGeom>
          <a:noFill/>
          <a:ln>
            <a:noFill/>
          </a:ln>
        </p:spPr>
      </p:pic>
    </p:spTree>
    <p:extLst>
      <p:ext uri="{BB962C8B-B14F-4D97-AF65-F5344CB8AC3E}">
        <p14:creationId xmlns:p14="http://schemas.microsoft.com/office/powerpoint/2010/main" val="19250847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Morbus Bowen</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endParaRPr lang="sr-Latn-R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smtClean="0">
              <a:solidFill>
                <a:schemeClr val="tx2">
                  <a:lumMod val="75000"/>
                </a:schemeClr>
              </a:solidFill>
              <a:latin typeface="Arial" panose="020B0604020202020204" pitchFamily="34" charset="0"/>
              <a:cs typeface="Arial" panose="020B0604020202020204" pitchFamily="34" charset="0"/>
            </a:endParaRPr>
          </a:p>
          <a:p>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2050" name="Picture 2" descr="Image result for morbus bowe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2620498"/>
            <a:ext cx="2302098" cy="30743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morbus bow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758" y="1939925"/>
            <a:ext cx="3005239" cy="2053714"/>
          </a:xfrm>
          <a:prstGeom prst="rect">
            <a:avLst/>
          </a:prstGeom>
          <a:noFill/>
          <a:ln>
            <a:noFill/>
          </a:ln>
        </p:spPr>
      </p:pic>
      <p:pic>
        <p:nvPicPr>
          <p:cNvPr id="8" name="Picture 7" descr="P6120239"/>
          <p:cNvPicPr/>
          <p:nvPr/>
        </p:nvPicPr>
        <p:blipFill rotWithShape="1">
          <a:blip r:embed="rId4">
            <a:extLst>
              <a:ext uri="{28A0092B-C50C-407E-A947-70E740481C1C}">
                <a14:useLocalDpi xmlns:a14="http://schemas.microsoft.com/office/drawing/2010/main" val="0"/>
              </a:ext>
            </a:extLst>
          </a:blip>
          <a:srcRect l="36930" t="36382" r="20716" b="18027"/>
          <a:stretch/>
        </p:blipFill>
        <p:spPr bwMode="auto">
          <a:xfrm>
            <a:off x="1070697" y="4374639"/>
            <a:ext cx="2908300" cy="22161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45047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a:solidFill>
                  <a:schemeClr val="tx2">
                    <a:lumMod val="75000"/>
                  </a:schemeClr>
                </a:solidFill>
                <a:latin typeface="Arial" panose="020B0604020202020204" pitchFamily="34" charset="0"/>
                <a:cs typeface="Arial" panose="020B0604020202020204" pitchFamily="34" charset="0"/>
              </a:rPr>
              <a:t>Morbus Bowen</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357158" y="1600200"/>
            <a:ext cx="8643998" cy="5114948"/>
          </a:xfrm>
        </p:spPr>
        <p:txBody>
          <a:bodyPr>
            <a:normAutofit/>
          </a:bodyPr>
          <a:lstStyle/>
          <a:p>
            <a:r>
              <a:rPr lang="en-US" sz="2800" dirty="0"/>
              <a:t>Seniors </a:t>
            </a:r>
            <a:r>
              <a:rPr lang="sr-Latn-RS" sz="2800" dirty="0"/>
              <a:t>(eldry </a:t>
            </a:r>
            <a:r>
              <a:rPr lang="sr-Latn-RS" sz="2800" dirty="0" smtClean="0"/>
              <a:t>people)</a:t>
            </a:r>
          </a:p>
          <a:p>
            <a:r>
              <a:rPr lang="en-US" sz="2800" dirty="0" smtClean="0"/>
              <a:t>Clearly </a:t>
            </a:r>
            <a:r>
              <a:rPr lang="en-US" sz="2800" dirty="0"/>
              <a:t>demarcated </a:t>
            </a:r>
            <a:r>
              <a:rPr lang="sr-Latn-RS" sz="2800" dirty="0" smtClean="0"/>
              <a:t>areas</a:t>
            </a:r>
            <a:r>
              <a:rPr lang="en-US" sz="2800" dirty="0" smtClean="0"/>
              <a:t>, </a:t>
            </a:r>
            <a:r>
              <a:rPr lang="en-US" sz="2800" dirty="0"/>
              <a:t>oval, with whitish and brown </a:t>
            </a:r>
            <a:r>
              <a:rPr lang="en-US" sz="2800" dirty="0" err="1"/>
              <a:t>crusto</a:t>
            </a:r>
            <a:r>
              <a:rPr lang="en-US" sz="2800" dirty="0"/>
              <a:t>-squamous </a:t>
            </a:r>
            <a:r>
              <a:rPr lang="sr-Latn-RS" sz="2800" dirty="0" smtClean="0"/>
              <a:t>surface</a:t>
            </a:r>
          </a:p>
          <a:p>
            <a:r>
              <a:rPr lang="en-US" sz="2800" dirty="0" smtClean="0"/>
              <a:t>Diameter </a:t>
            </a:r>
            <a:r>
              <a:rPr lang="en-US" sz="2800" dirty="0"/>
              <a:t>up to 10 cm </a:t>
            </a:r>
            <a:endParaRPr lang="sr-Latn-RS" sz="2800" dirty="0" smtClean="0"/>
          </a:p>
          <a:p>
            <a:r>
              <a:rPr lang="en-US" sz="2800" dirty="0" smtClean="0"/>
              <a:t>In </a:t>
            </a:r>
            <a:r>
              <a:rPr lang="en-US" sz="2800" dirty="0"/>
              <a:t>5% of cases, it turns into invasive cancer </a:t>
            </a:r>
            <a:endParaRPr lang="sr-Latn-RS" sz="2800" dirty="0" smtClean="0"/>
          </a:p>
          <a:p>
            <a:r>
              <a:rPr lang="en-US" sz="2800" dirty="0" smtClean="0"/>
              <a:t>On </a:t>
            </a:r>
            <a:r>
              <a:rPr lang="en-US" sz="2800" dirty="0"/>
              <a:t>the glans of the penis or on the </a:t>
            </a:r>
            <a:r>
              <a:rPr lang="en-US" sz="2800" dirty="0" smtClean="0"/>
              <a:t>vulva</a:t>
            </a:r>
            <a:r>
              <a:rPr lang="sr-Latn-RS" sz="2800" dirty="0" smtClean="0"/>
              <a:t> -</a:t>
            </a:r>
            <a:r>
              <a:rPr lang="en-US" sz="2800" dirty="0" smtClean="0"/>
              <a:t> </a:t>
            </a:r>
            <a:r>
              <a:rPr lang="en-US" sz="2800" dirty="0" err="1"/>
              <a:t>Erythroplasia</a:t>
            </a:r>
            <a:r>
              <a:rPr lang="en-US" sz="2800" dirty="0"/>
              <a:t> </a:t>
            </a:r>
            <a:r>
              <a:rPr lang="en-US" sz="2800" dirty="0" err="1"/>
              <a:t>Queyrat</a:t>
            </a:r>
            <a:r>
              <a:rPr lang="en-US" sz="2800" dirty="0"/>
              <a:t>, an erythematous </a:t>
            </a:r>
            <a:r>
              <a:rPr lang="sr-Latn-RS" sz="2800" dirty="0" smtClean="0"/>
              <a:t>area</a:t>
            </a:r>
            <a:r>
              <a:rPr lang="en-US" sz="2800" dirty="0" smtClean="0"/>
              <a:t> </a:t>
            </a:r>
            <a:r>
              <a:rPr lang="en-US" sz="2800" dirty="0"/>
              <a:t>with a velvety surface, more often turns into an invasive </a:t>
            </a:r>
            <a:r>
              <a:rPr lang="en-US" sz="2800" dirty="0" err="1"/>
              <a:t>epithelioma</a:t>
            </a:r>
            <a:r>
              <a:rPr lang="en-US" sz="2800" dirty="0"/>
              <a:t> </a:t>
            </a:r>
            <a:endParaRPr lang="sr-Latn-RS" sz="2800" dirty="0" smtClean="0"/>
          </a:p>
          <a:p>
            <a:r>
              <a:rPr lang="en-US" sz="2800" dirty="0" smtClean="0"/>
              <a:t>Therapy</a:t>
            </a:r>
            <a:r>
              <a:rPr lang="en-US" sz="2800" dirty="0"/>
              <a:t>: surgical excision, curettage, 5% 5-fluoro uracil</a:t>
            </a:r>
          </a:p>
          <a:p>
            <a:endParaRPr lang="en-US" sz="24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8297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solidFill>
                  <a:schemeClr val="tx2">
                    <a:lumMod val="75000"/>
                  </a:schemeClr>
                </a:solidFill>
                <a:latin typeface="Arial" panose="020B0604020202020204" pitchFamily="34" charset="0"/>
                <a:cs typeface="Arial" panose="020B0604020202020204" pitchFamily="34" charset="0"/>
              </a:rPr>
              <a:t>Cornu cutaneum</a:t>
            </a:r>
            <a:endParaRPr lang="en-US" sz="3200" b="1" dirty="0">
              <a:solidFill>
                <a:schemeClr val="tx2">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21055" y="1772816"/>
            <a:ext cx="8643998" cy="4791074"/>
          </a:xfrm>
        </p:spPr>
        <p:txBody>
          <a:bodyPr>
            <a:normAutofit/>
          </a:bodyPr>
          <a:lstStyle/>
          <a:p>
            <a:r>
              <a:rPr lang="en-US" sz="2800" dirty="0"/>
              <a:t>A </a:t>
            </a:r>
            <a:r>
              <a:rPr lang="en-US" sz="2800" dirty="0" err="1"/>
              <a:t>keratotic</a:t>
            </a:r>
            <a:r>
              <a:rPr lang="en-US" sz="2800" dirty="0"/>
              <a:t> proliferation whose height is twice the diameter of the base </a:t>
            </a:r>
            <a:endParaRPr lang="sr-Latn-RS" sz="2800" dirty="0" smtClean="0"/>
          </a:p>
          <a:p>
            <a:r>
              <a:rPr lang="en-US" sz="2800" dirty="0" smtClean="0"/>
              <a:t>Clinical </a:t>
            </a:r>
            <a:r>
              <a:rPr lang="en-US" sz="2800" dirty="0"/>
              <a:t>term </a:t>
            </a:r>
            <a:endParaRPr lang="sr-Latn-RS" sz="2800" dirty="0" smtClean="0"/>
          </a:p>
          <a:p>
            <a:r>
              <a:rPr lang="en-US" sz="2800" dirty="0" smtClean="0"/>
              <a:t>Solar </a:t>
            </a:r>
            <a:r>
              <a:rPr lang="en-US" sz="2800" dirty="0"/>
              <a:t>keratosis, Mb Bowen, </a:t>
            </a:r>
            <a:r>
              <a:rPr lang="en-US" sz="2800" dirty="0" err="1"/>
              <a:t>Epithelioma</a:t>
            </a:r>
            <a:r>
              <a:rPr lang="en-US" sz="2800" dirty="0"/>
              <a:t> </a:t>
            </a:r>
            <a:r>
              <a:rPr lang="en-US" sz="2800" dirty="0" err="1"/>
              <a:t>spinocellulare</a:t>
            </a:r>
            <a:r>
              <a:rPr lang="en-US" sz="2800" dirty="0"/>
              <a:t> </a:t>
            </a:r>
            <a:r>
              <a:rPr lang="en-US" sz="2800" dirty="0" err="1"/>
              <a:t>incipiens</a:t>
            </a:r>
            <a:r>
              <a:rPr lang="en-US" sz="2800" dirty="0"/>
              <a:t>, </a:t>
            </a:r>
            <a:r>
              <a:rPr lang="en-US" sz="2800" dirty="0" err="1"/>
              <a:t>Veruca</a:t>
            </a:r>
            <a:r>
              <a:rPr lang="en-US" sz="2800" dirty="0"/>
              <a:t> vulgaris, </a:t>
            </a:r>
            <a:r>
              <a:rPr lang="en-US" sz="2800" dirty="0" err="1"/>
              <a:t>Veruca</a:t>
            </a:r>
            <a:r>
              <a:rPr lang="en-US" sz="2800" dirty="0"/>
              <a:t> </a:t>
            </a:r>
            <a:r>
              <a:rPr lang="en-US" sz="2800" dirty="0" err="1"/>
              <a:t>seborrhoica</a:t>
            </a:r>
            <a:r>
              <a:rPr lang="en-US" sz="2800" dirty="0"/>
              <a:t> (then not precancerous) </a:t>
            </a:r>
            <a:endParaRPr lang="sr-Latn-RS" sz="2800" dirty="0" smtClean="0"/>
          </a:p>
          <a:p>
            <a:r>
              <a:rPr lang="en-US" sz="2800" dirty="0" smtClean="0"/>
              <a:t>Face</a:t>
            </a:r>
            <a:r>
              <a:rPr lang="en-US" sz="2800" dirty="0"/>
              <a:t>, auricles </a:t>
            </a:r>
            <a:endParaRPr lang="sr-Latn-RS" sz="2800" dirty="0" smtClean="0"/>
          </a:p>
          <a:p>
            <a:r>
              <a:rPr lang="en-US" sz="2800" dirty="0" smtClean="0"/>
              <a:t>Therapy</a:t>
            </a:r>
            <a:r>
              <a:rPr lang="en-US" sz="2800" dirty="0"/>
              <a:t>: surgical excision (requires HP analysis)</a:t>
            </a:r>
            <a:endParaRPr lang="sr-Latn-RS" sz="2800" dirty="0" smtClean="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84757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pezentacija kme atopijski</Template>
  <TotalTime>441</TotalTime>
  <Words>2025</Words>
  <Application>Microsoft Office PowerPoint</Application>
  <PresentationFormat>On-screen Show (4:3)</PresentationFormat>
  <Paragraphs>204</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Median</vt:lpstr>
      <vt:lpstr>Precancers, Malignant tumors, pseudoepithelioma hyperplasia, paraneoplastic dermatoses Cutaneous lymphomas and leukemias (hematoderma) </vt:lpstr>
      <vt:lpstr>Precancerous dermatoses</vt:lpstr>
      <vt:lpstr>Keratosis solaris</vt:lpstr>
      <vt:lpstr>Keratosis solaris</vt:lpstr>
      <vt:lpstr>Keratosis solaris</vt:lpstr>
      <vt:lpstr>Morbus Bowen</vt:lpstr>
      <vt:lpstr>Morbus Bowen</vt:lpstr>
      <vt:lpstr>Morbus Bowen</vt:lpstr>
      <vt:lpstr>Cornu cutaneum</vt:lpstr>
      <vt:lpstr>Cornu cutaneum</vt:lpstr>
      <vt:lpstr>Leukoplakia</vt:lpstr>
      <vt:lpstr>Leukoplakia</vt:lpstr>
      <vt:lpstr>MALIGNANT TUMORS</vt:lpstr>
      <vt:lpstr>Epithelioma basocellulare</vt:lpstr>
      <vt:lpstr>Epithelioma basocellulare</vt:lpstr>
      <vt:lpstr>Epithelioma basocellulare</vt:lpstr>
      <vt:lpstr>Epithelioma spinocellulare</vt:lpstr>
      <vt:lpstr>Epithelioma spinocellulare</vt:lpstr>
      <vt:lpstr>Epithelioma spinocellulare</vt:lpstr>
      <vt:lpstr>Epithelioma spinocellulare</vt:lpstr>
      <vt:lpstr>Morbus Paget</vt:lpstr>
      <vt:lpstr>Morbus Paget</vt:lpstr>
      <vt:lpstr>Melanoma malignum</vt:lpstr>
      <vt:lpstr>Melanoma malignum</vt:lpstr>
      <vt:lpstr>Melanoma malignum</vt:lpstr>
      <vt:lpstr>Melanoma malignum</vt:lpstr>
      <vt:lpstr>Melanoma malignum</vt:lpstr>
      <vt:lpstr>Melanoma malignum</vt:lpstr>
      <vt:lpstr>Sarcoma Kaposi</vt:lpstr>
      <vt:lpstr>Sarcoma Kaposi</vt:lpstr>
      <vt:lpstr>Pseudoepitheliomatous hyperplasia</vt:lpstr>
      <vt:lpstr>Pseudoepitheliomatous hyperplasia</vt:lpstr>
      <vt:lpstr>Keratoacanthoma</vt:lpstr>
      <vt:lpstr>Paraneoplastic dermatoses</vt:lpstr>
      <vt:lpstr>Paraneoplastic dermatoses</vt:lpstr>
      <vt:lpstr>Acanthosis nigricans</vt:lpstr>
      <vt:lpstr>Cutaneous lymphomas and leukemias (hematodermia)</vt:lpstr>
      <vt:lpstr>PowerPoint Presentation</vt:lpstr>
      <vt:lpstr>Mycosis fungoides</vt:lpstr>
      <vt:lpstr>Mycosis fungoides</vt:lpstr>
      <vt:lpstr>Mycosis fungoides</vt:lpstr>
      <vt:lpstr>Mycosis fungoides</vt:lpstr>
      <vt:lpstr>Mycosis fungoides</vt:lpstr>
      <vt:lpstr>Mycosis fungoides</vt:lpstr>
      <vt:lpstr>Mycosis fungoides</vt:lpstr>
      <vt:lpstr>Mycosis fungoides</vt:lpstr>
      <vt:lpstr>Syndroma Sezary</vt:lpstr>
      <vt:lpstr>Syndroma Sezary</vt:lpstr>
      <vt:lpstr> Primary B cell lymphomas </vt:lpstr>
      <vt:lpstr>Примарни Б ћелијски лимфоми</vt:lpstr>
      <vt:lpstr>Morbus Hodgkin</vt:lpstr>
      <vt:lpstr>Cutaneous lesions in leukemias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Нова сазнања о етиопатогенези атопијског дерматитиса                            КОНТИНУИРАНА МЕДИЦИНСКА ЕДУКАЦИЈА</dc:title>
  <dc:creator>korisnik</dc:creator>
  <cp:lastModifiedBy>korisnik</cp:lastModifiedBy>
  <cp:revision>113</cp:revision>
  <dcterms:created xsi:type="dcterms:W3CDTF">2017-04-10T14:57:01Z</dcterms:created>
  <dcterms:modified xsi:type="dcterms:W3CDTF">2023-08-19T13:39:23Z</dcterms:modified>
</cp:coreProperties>
</file>